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0" r:id="rId3"/>
    <p:sldId id="301" r:id="rId4"/>
    <p:sldId id="302" r:id="rId5"/>
    <p:sldId id="318" r:id="rId6"/>
    <p:sldId id="319" r:id="rId7"/>
    <p:sldId id="303" r:id="rId8"/>
    <p:sldId id="304" r:id="rId9"/>
    <p:sldId id="314" r:id="rId10"/>
    <p:sldId id="305" r:id="rId11"/>
    <p:sldId id="315" r:id="rId12"/>
    <p:sldId id="306" r:id="rId13"/>
    <p:sldId id="316" r:id="rId14"/>
    <p:sldId id="307" r:id="rId15"/>
    <p:sldId id="317" r:id="rId16"/>
    <p:sldId id="308" r:id="rId17"/>
    <p:sldId id="309" r:id="rId18"/>
    <p:sldId id="310" r:id="rId19"/>
    <p:sldId id="311" r:id="rId20"/>
    <p:sldId id="312" r:id="rId21"/>
    <p:sldId id="313" r:id="rId22"/>
  </p:sldIdLst>
  <p:sldSz cx="9144000" cy="5143500" type="screen16x9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116" autoAdjust="0"/>
  </p:normalViewPr>
  <p:slideViewPr>
    <p:cSldViewPr>
      <p:cViewPr>
        <p:scale>
          <a:sx n="100" d="100"/>
          <a:sy n="100" d="100"/>
        </p:scale>
        <p:origin x="-300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9CB882-84CB-408D-B77F-93ACA991D464}" type="datetimeFigureOut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8CB95F-6AB5-4695-AA7F-B6F6EF759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53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E9D23740-6717-40FE-B818-BDF4C1F4626A}" type="slidenum">
              <a:rPr lang="en-US" sz="1200"/>
              <a:pPr algn="r" defTabSz="931863" eaLnBrk="0" hangingPunct="0"/>
              <a:t>10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Which properties have known values (and which not)?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How do we obtain (measure?) the required values?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Which properties do we need to know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30BC2A62-5393-4DB6-AB66-85EC11240883}" type="slidenum">
              <a:rPr lang="en-US" sz="1200"/>
              <a:pPr algn="r" defTabSz="931863" eaLnBrk="0" hangingPunct="0"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How do translate relations to </a:t>
            </a:r>
            <a:r>
              <a:rPr lang="nl-NL" b="1" i="1" smtClean="0">
                <a:solidFill>
                  <a:schemeClr val="tx2"/>
                </a:solidFill>
                <a:latin typeface="Arial" pitchFamily="84" charset="0"/>
              </a:rPr>
              <a:t>formal</a:t>
            </a:r>
            <a:r>
              <a:rPr lang="nl-NL" smtClean="0">
                <a:latin typeface="Arial" pitchFamily="84" charset="0"/>
              </a:rPr>
              <a:t> relations?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4C121CFE-416F-467C-B421-EA11079BD9C7}" type="slidenum">
              <a:rPr lang="en-US" sz="1200"/>
              <a:pPr algn="r" defTabSz="931863" eaLnBrk="0" hangingPunct="0"/>
              <a:t>12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can we / must we </a:t>
            </a:r>
            <a:r>
              <a:rPr lang="nl-NL" u="sng" smtClean="0">
                <a:latin typeface="Arial" pitchFamily="84" charset="0"/>
              </a:rPr>
              <a:t>do</a:t>
            </a:r>
            <a:r>
              <a:rPr lang="nl-NL" smtClean="0">
                <a:latin typeface="Arial" pitchFamily="84" charset="0"/>
              </a:rPr>
              <a:t> with the model?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How can we do that?</a:t>
            </a:r>
          </a:p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5CD4D26-800B-4C9C-B9C3-B9A8B7CF6304}" type="slidenum">
              <a:rPr lang="en-US" sz="1200"/>
              <a:pPr algn="r" defTabSz="931863" eaLnBrk="0" hangingPunct="0"/>
              <a:t>13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result do we get out?</a:t>
            </a:r>
          </a:p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552022DB-331E-466B-A606-DB77707D0F3C}" type="slidenum">
              <a:rPr lang="en-US" sz="1200"/>
              <a:pPr algn="r" defTabSz="931863" eaLnBrk="0" hangingPunct="0"/>
              <a:t>14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In which context should we present the result?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presentation is appropriate?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D9845C3-843C-4D2D-88D8-E5632069F717}" type="slidenum">
              <a:rPr lang="en-US" sz="1200"/>
              <a:pPr algn="r" defTabSz="931863" eaLnBrk="0" hangingPunct="0"/>
              <a:t>15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In which context should we present the result?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presentation is appropriate?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does the result mean?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further conclusions can we draw from it?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8F0B537B-D295-4603-90B1-53F0AB3232D3}" type="slidenum">
              <a:rPr lang="en-US" sz="1200"/>
              <a:pPr algn="r" defTabSz="931863" eaLnBrk="0" hangingPunct="0"/>
              <a:t>16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6BCB0946-7570-4F9B-B745-8A5D854118EE}" type="slidenum">
              <a:rPr lang="en-US" sz="1200"/>
              <a:pPr algn="r" defTabSz="931863" eaLnBrk="0" hangingPunct="0"/>
              <a:t>17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A1B74309-2C4C-4ADF-BA7C-8F19F313BB1D}" type="slidenum">
              <a:rPr lang="en-US" sz="1200"/>
              <a:pPr algn="r" defTabSz="931863" eaLnBrk="0" hangingPunct="0"/>
              <a:t>18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55E87FAC-78AA-404E-8D35-6AA13E7AB420}" type="slidenum">
              <a:rPr lang="en-US" sz="1200"/>
              <a:pPr algn="r" defTabSz="931863" eaLnBrk="0" hangingPunct="0"/>
              <a:t>19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AA1466CD-652C-4339-8A3B-33AD7B8EBCC4}" type="slidenum">
              <a:rPr lang="en-US" sz="1200"/>
              <a:pPr algn="r" defTabSz="931863" eaLnBrk="0" hangingPunct="0"/>
              <a:t>2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E5E0D985-9C17-4715-B5D7-72ACE6D71438}" type="slidenum">
              <a:rPr lang="en-US" sz="1200"/>
              <a:pPr algn="r" defTabSz="931863" eaLnBrk="0" hangingPunct="0"/>
              <a:t>20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3B5E9964-AB56-46CA-AE23-E05B887F22DB}" type="slidenum">
              <a:rPr lang="en-US" sz="1200"/>
              <a:pPr algn="r" defTabSz="931863" eaLnBrk="0" hangingPunct="0"/>
              <a:t>21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Why is this relevant?</a:t>
            </a:r>
          </a:p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47CF3804-5AC8-4F14-A72B-A96228D7A040}" type="slidenum">
              <a:rPr lang="en-US" sz="1200"/>
              <a:pPr algn="r" defTabSz="931863" eaLnBrk="0" hangingPunct="0"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A61BF01-8832-4F2D-8CE2-DC1C85958E8F}" type="slidenum">
              <a:rPr lang="en-US" sz="1200"/>
              <a:pPr algn="r" defTabSz="931863" eaLnBrk="0" hangingPunct="0"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</a:pPr>
            <a:r>
              <a:rPr lang="nl-NL" smtClean="0">
                <a:latin typeface="Arial" pitchFamily="84" charset="0"/>
              </a:rPr>
              <a:t>A geographic map and/or a compass are examples of conceptual models that may help to solve problems without further need for formal manipulations.</a:t>
            </a:r>
          </a:p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A61BF01-8832-4F2D-8CE2-DC1C85958E8F}" type="slidenum">
              <a:rPr lang="en-US" sz="1200"/>
              <a:pPr algn="r" defTabSz="931863" eaLnBrk="0" hangingPunct="0"/>
              <a:t>5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</a:pPr>
            <a:r>
              <a:rPr lang="nl-NL" smtClean="0">
                <a:latin typeface="Arial" pitchFamily="84" charset="0"/>
              </a:rPr>
              <a:t>A geographic map and/or a compass are examples of conceptual models that may help to solve problems without further need for formal manipulations.</a:t>
            </a:r>
          </a:p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A61BF01-8832-4F2D-8CE2-DC1C85958E8F}" type="slidenum">
              <a:rPr lang="en-US" sz="1200"/>
              <a:pPr algn="r" defTabSz="931863" eaLnBrk="0" hangingPunct="0"/>
              <a:t>6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</a:pPr>
            <a:r>
              <a:rPr lang="nl-NL" smtClean="0">
                <a:latin typeface="Arial" pitchFamily="84" charset="0"/>
              </a:rPr>
              <a:t>A geographic map and/or a compass are examples of conceptual models that may help to solve problems without further need for formal manipulations.</a:t>
            </a:r>
          </a:p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3BD4068B-6AE5-432C-AACA-52B9C6C0FC5D}" type="slidenum">
              <a:rPr lang="en-US" sz="1200"/>
              <a:pPr algn="r" defTabSz="931863" eaLnBrk="0" hangingPunct="0"/>
              <a:t>7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Negotiate with problem owner; reach explicit agreement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problem are we solving?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context?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purpose?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will be done with the results?</a:t>
            </a:r>
          </a:p>
          <a:p>
            <a:pPr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9B5EC2A1-0719-4203-9E3D-A22A295CCA14}" type="slidenum">
              <a:rPr lang="en-US" sz="1200"/>
              <a:pPr algn="r" defTabSz="931863" eaLnBrk="0" hangingPunct="0"/>
              <a:t>8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entities do we consider?</a:t>
            </a:r>
          </a:p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properties do we have per entity?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54FFEE35-7022-4826-90C6-A8BAED0653AD}" type="slidenum">
              <a:rPr lang="en-US" sz="1200"/>
              <a:pPr algn="r" defTabSz="931863" eaLnBrk="0" hangingPunct="0"/>
              <a:t>9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What qualitative relations do these entities have?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59CC-0729-48B0-8277-AB99A62DF4C1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06E5-5703-424D-A07D-5E86E5E59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4EB8-33C0-48F6-87BF-FA2FF50F8CD6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1304-4C64-45E7-AFDF-A6F6347F8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C3BE-3FC4-4B8A-8522-A0BD130814B7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0798-024D-4A17-B624-5A3AAD60F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B7C4-3767-4F69-B333-86EAFD3FB33E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714D-72C0-415A-99D4-479D61422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32EB-ABED-45E3-8503-E5CDF5EBC423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D5A3-8E9A-4A8C-84C1-33F110229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848C-5369-4E06-A76D-C619B66A2EB6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A016-B395-4C34-980D-BF6980B33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68C6-285F-49B2-BABC-FD69B8CB4CB5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758B-DD85-4160-AD93-8079240DB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EDC6-EFCC-4FCD-9AA8-7DE7428332DB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4EB-5086-4771-8B43-AFF1004EC5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A770-FD07-4953-AB78-2A8E7B30BD92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3DD0-3299-4E59-9311-7F7D26310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C660-A616-468C-85CE-8E95CAB8A855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D7D2-DA4D-4A52-8D69-B5BE5D828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E9C4-E6B7-4113-81D2-7FD3BD469EDE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1E7A-2FE1-4598-B317-6478D2DBD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D611D2-B08E-40E9-871E-104A2C520597}" type="datetimeFigureOut">
              <a:rPr lang="en-GB"/>
              <a:pPr>
                <a:defRPr/>
              </a:pPr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2DCEF7-BD19-49DC-B5C5-E01224A40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 smtClean="0"/>
              <a:t>A core Course on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err="1">
                <a:ea typeface="+mn-ea"/>
                <a:cs typeface="+mn-cs"/>
              </a:rPr>
              <a:t>Introduction</a:t>
            </a:r>
            <a:r>
              <a:rPr lang="nl-NL" sz="1600" dirty="0">
                <a:ea typeface="+mn-ea"/>
                <a:cs typeface="+mn-cs"/>
              </a:rPr>
              <a:t> </a:t>
            </a:r>
            <a:r>
              <a:rPr lang="nl-NL" sz="1600" dirty="0" err="1">
                <a:ea typeface="+mn-ea"/>
                <a:cs typeface="+mn-cs"/>
              </a:rPr>
              <a:t>to</a:t>
            </a:r>
            <a:r>
              <a:rPr lang="nl-NL" sz="1600" dirty="0">
                <a:ea typeface="+mn-ea"/>
                <a:cs typeface="+mn-cs"/>
              </a:rPr>
              <a:t> Modeling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>
                <a:ea typeface="+mn-ea"/>
                <a:cs typeface="+mn-cs"/>
              </a:rPr>
              <a:t>0LAB0 0LBB0 0LCB0 </a:t>
            </a:r>
            <a:r>
              <a:rPr lang="nl-NL" sz="1600" dirty="0" smtClean="0">
                <a:ea typeface="+mn-ea"/>
                <a:cs typeface="+mn-cs"/>
              </a:rPr>
              <a:t>0LDB0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3"/>
              </a:rPr>
              <a:t>c.w.a.m.v.overveld@tue.nl</a:t>
            </a:r>
            <a:endParaRPr lang="nl-NL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4"/>
              </a:rPr>
              <a:t>v.a.j.borghuis@tue.nl</a:t>
            </a:r>
            <a:r>
              <a:rPr lang="nl-NL" sz="1600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</a:rPr>
              <a:t>S.5</a:t>
            </a:r>
            <a:endParaRPr lang="en-U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75A69DE3-6D52-419F-8D15-11E96EDD129E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10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7650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27672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673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27651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27670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671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27652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27668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27653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7667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7654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27664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665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grpSp>
        <p:nvGrpSpPr>
          <p:cNvPr id="27659" name="Groep 29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2" name="Rechte verbindingslijn 3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File:Dürer Melancholia I.jpg"/>
          <p:cNvPicPr>
            <a:picLocks noChangeAspect="1" noChangeArrowheads="1"/>
          </p:cNvPicPr>
          <p:nvPr/>
        </p:nvPicPr>
        <p:blipFill>
          <a:blip r:embed="rId4" cstate="print"/>
          <a:srcRect l="1559" t="1109" r="2136" b="1707"/>
          <a:stretch>
            <a:fillRect/>
          </a:stretch>
        </p:blipFill>
        <p:spPr bwMode="auto">
          <a:xfrm>
            <a:off x="4953000" y="-23813"/>
            <a:ext cx="419417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 rot="16200000">
            <a:off x="6770688" y="2538412"/>
            <a:ext cx="4572000" cy="24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http://commons.wikimedia.org/wiki/File:D%C3%BCrer_Melancholia_I.jpg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8" name="Groep 29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2" name="Rechte verbindingslijn 3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File:Mathematical formulas.JPG"/>
          <p:cNvPicPr>
            <a:picLocks noChangeAspect="1" noChangeArrowheads="1"/>
          </p:cNvPicPr>
          <p:nvPr/>
        </p:nvPicPr>
        <p:blipFill>
          <a:blip r:embed="rId4" cstate="print"/>
          <a:srcRect t="4099"/>
          <a:stretch>
            <a:fillRect/>
          </a:stretch>
        </p:blipFill>
        <p:spPr bwMode="auto">
          <a:xfrm>
            <a:off x="1524000" y="0"/>
            <a:ext cx="77724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85AC6E5C-0E2F-4C46-9A64-FD0E5BB91AAE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11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9698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29721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9722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29699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29719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9720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29700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29717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9718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29701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29715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9716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9702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29713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9714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2" name="Rechthoek 1"/>
          <p:cNvSpPr/>
          <p:nvPr/>
        </p:nvSpPr>
        <p:spPr>
          <a:xfrm>
            <a:off x="5091113" y="4902428"/>
            <a:ext cx="4129087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http://commons.wikimedia.org/wiki/File:Mathematical_formulas.JPG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7" name="Groep 31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4" name="Rechte verbindingslijn 33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File:Babbage Difference Engine (the power-supply end).jpg"/>
          <p:cNvPicPr>
            <a:picLocks noChangeAspect="1" noChangeArrowheads="1"/>
          </p:cNvPicPr>
          <p:nvPr/>
        </p:nvPicPr>
        <p:blipFill>
          <a:blip r:embed="rId4" cstate="print"/>
          <a:srcRect l="11166" r="3139"/>
          <a:stretch>
            <a:fillRect/>
          </a:stretch>
        </p:blipFill>
        <p:spPr bwMode="auto">
          <a:xfrm>
            <a:off x="3352800" y="-1588"/>
            <a:ext cx="57912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785F9146-504C-4BDB-8C72-3C073C59C830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12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1746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31771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772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31747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31769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770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31748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31767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768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31749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31765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31766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1750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31763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764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2" name="Rechthoek 1"/>
          <p:cNvSpPr/>
          <p:nvPr/>
        </p:nvSpPr>
        <p:spPr>
          <a:xfrm>
            <a:off x="5011738" y="4714875"/>
            <a:ext cx="3149600" cy="396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http://commons.wikimedia.org/wiki/File:Babbage_Difference_Engine_(the_power-supply_end).jpg</a:t>
            </a:r>
          </a:p>
        </p:txBody>
      </p:sp>
      <p:sp>
        <p:nvSpPr>
          <p:cNvPr id="3" name="Ovaal 2"/>
          <p:cNvSpPr/>
          <p:nvPr/>
        </p:nvSpPr>
        <p:spPr>
          <a:xfrm>
            <a:off x="7896225" y="2838450"/>
            <a:ext cx="1211263" cy="1016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9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0" grpId="0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B579AE44-44B1-4C90-AF45-F4C892585A54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13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3794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33819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820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33795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33817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818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33796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33815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816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33797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33814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3798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33811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812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grpSp>
        <p:nvGrpSpPr>
          <p:cNvPr id="33806" name="Groep 31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4" name="Rechte verbindingslijn 33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File:Bruxelles Grand-place 1 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350" y="-11113"/>
            <a:ext cx="329565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 rot="16200000">
            <a:off x="6710363" y="2474913"/>
            <a:ext cx="4572000" cy="26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http://commons.wikimedia.org/wiki/File:Bruxelles_Grand-place_1_901.jpg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9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73C28A21-DC6C-45E7-BBE2-80A6E12AFB44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14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5842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35868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869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35843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35866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867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35844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35864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865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35845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35862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35863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5846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35860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861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grpSp>
        <p:nvGrpSpPr>
          <p:cNvPr id="35855" name="Groep 33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6" name="Rechte verbindingslijn 35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4" name="Picture 4" descr="File:Drambuie VIP Party Waitress at The Roosevelt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925" y="0"/>
            <a:ext cx="2886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 rot="5400000">
            <a:off x="6417469" y="2415381"/>
            <a:ext cx="5189538" cy="26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</a:t>
            </a:r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commons.wikimedia.org/wiki/File:Drambuie_VIP_Party_Waitress_at_The_Roosevelt_cropped.jpg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4" name="Groep 33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6" name="Rechte verbindingslijn 35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File:Tour Gu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620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20C98403-B64F-4ECF-BFBE-384EDA89277B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15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7890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37917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7918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37891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37915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7916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37892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37913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7914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37893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37911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37912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7894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37909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7910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08400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10" name="Rechthoek 9"/>
          <p:cNvSpPr/>
          <p:nvPr/>
        </p:nvSpPr>
        <p:spPr>
          <a:xfrm>
            <a:off x="6022975" y="4876800"/>
            <a:ext cx="3273425" cy="24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http://commons.wikimedia.org/wiki/File:Tour_Guide.jpg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52" name="Groep 33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6" name="Rechte verbindingslijn 35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ile:CA Fan Palms Reflect in Lake Tuend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288" y="0"/>
            <a:ext cx="76057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8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39966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967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39939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39964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965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39940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39962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963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39941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39960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39961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39958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959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2" name="Rechthoek 1"/>
          <p:cNvSpPr/>
          <p:nvPr/>
        </p:nvSpPr>
        <p:spPr>
          <a:xfrm>
            <a:off x="4895850" y="4948014"/>
            <a:ext cx="45720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http://commons.wikimedia.org/wiki/File:CA_Fan_Palms_Reflect_in_Lake_Tuendae.jpg</a:t>
            </a:r>
          </a:p>
        </p:txBody>
      </p:sp>
      <p:sp>
        <p:nvSpPr>
          <p:cNvPr id="52245" name="Text Box 36"/>
          <p:cNvSpPr txBox="1">
            <a:spLocks noChangeArrowheads="1"/>
          </p:cNvSpPr>
          <p:nvPr/>
        </p:nvSpPr>
        <p:spPr bwMode="auto">
          <a:xfrm>
            <a:off x="5364163" y="3635375"/>
            <a:ext cx="3384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 e f l e c t i o n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08400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42015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016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41987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42013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014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41988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42011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012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41989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42009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42010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1990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42007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008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grpSp>
        <p:nvGrpSpPr>
          <p:cNvPr id="42000" name="Group 62"/>
          <p:cNvGrpSpPr>
            <a:grpSpLocks/>
          </p:cNvGrpSpPr>
          <p:nvPr/>
        </p:nvGrpSpPr>
        <p:grpSpPr bwMode="auto">
          <a:xfrm>
            <a:off x="4932363" y="1563688"/>
            <a:ext cx="4211637" cy="998537"/>
            <a:chOff x="3107" y="1642"/>
            <a:chExt cx="2653" cy="839"/>
          </a:xfrm>
        </p:grpSpPr>
        <p:sp>
          <p:nvSpPr>
            <p:cNvPr id="42005" name="AutoShape 33"/>
            <p:cNvSpPr>
              <a:spLocks noChangeArrowheads="1"/>
            </p:cNvSpPr>
            <p:nvPr/>
          </p:nvSpPr>
          <p:spPr bwMode="auto">
            <a:xfrm>
              <a:off x="3107" y="164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006" name="Text Box 36"/>
            <p:cNvSpPr txBox="1">
              <a:spLocks noChangeArrowheads="1"/>
            </p:cNvSpPr>
            <p:nvPr/>
          </p:nvSpPr>
          <p:spPr bwMode="auto">
            <a:xfrm>
              <a:off x="4195" y="1751"/>
              <a:ext cx="1565" cy="730"/>
            </a:xfrm>
            <a:prstGeom prst="rect">
              <a:avLst/>
            </a:prstGeom>
            <a:solidFill>
              <a:srgbClr val="FFCC99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problem?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(problem validation)</a:t>
              </a:r>
            </a:p>
          </p:txBody>
        </p:sp>
      </p:grpSp>
      <p:grpSp>
        <p:nvGrpSpPr>
          <p:cNvPr id="42001" name="Groep 35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84" name="Freeform 56"/>
          <p:cNvSpPr>
            <a:spLocks/>
          </p:cNvSpPr>
          <p:nvPr/>
        </p:nvSpPr>
        <p:spPr bwMode="auto">
          <a:xfrm>
            <a:off x="4781550" y="1149350"/>
            <a:ext cx="3048000" cy="612775"/>
          </a:xfrm>
          <a:custGeom>
            <a:avLst/>
            <a:gdLst>
              <a:gd name="T0" fmla="*/ 2147483647 w 2001"/>
              <a:gd name="T1" fmla="*/ 2147483647 h 545"/>
              <a:gd name="T2" fmla="*/ 2147483647 w 2001"/>
              <a:gd name="T3" fmla="*/ 2147483647 h 545"/>
              <a:gd name="T4" fmla="*/ 0 w 2001"/>
              <a:gd name="T5" fmla="*/ 2147483647 h 545"/>
              <a:gd name="T6" fmla="*/ 0 60000 65536"/>
              <a:gd name="T7" fmla="*/ 0 60000 65536"/>
              <a:gd name="T8" fmla="*/ 0 60000 65536"/>
              <a:gd name="T9" fmla="*/ 0 w 2001"/>
              <a:gd name="T10" fmla="*/ 0 h 545"/>
              <a:gd name="T11" fmla="*/ 2001 w 2001"/>
              <a:gd name="T12" fmla="*/ 545 h 545"/>
              <a:gd name="connsiteX0" fmla="*/ 9595 w 9595"/>
              <a:gd name="connsiteY0" fmla="*/ 8856 h 9443"/>
              <a:gd name="connsiteX1" fmla="*/ 8406 w 9595"/>
              <a:gd name="connsiteY1" fmla="*/ 30 h 9443"/>
              <a:gd name="connsiteX2" fmla="*/ 0 w 9595"/>
              <a:gd name="connsiteY2" fmla="*/ 9443 h 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95" h="9443">
                <a:moveTo>
                  <a:pt x="9595" y="8856"/>
                </a:moveTo>
                <a:cubicBezTo>
                  <a:pt x="9395" y="7884"/>
                  <a:pt x="10000" y="-557"/>
                  <a:pt x="8406" y="30"/>
                </a:cubicBezTo>
                <a:cubicBezTo>
                  <a:pt x="6812" y="617"/>
                  <a:pt x="1749" y="7480"/>
                  <a:pt x="0" y="9443"/>
                </a:cubicBezTo>
              </a:path>
            </a:pathLst>
          </a:custGeom>
          <a:noFill/>
          <a:ln w="63500" cap="flat" cmpd="sng">
            <a:solidFill>
              <a:srgbClr val="FFCC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08400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44068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69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44035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44066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67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44036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44064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65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44037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44062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4038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44060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145441" name="Freeform 33"/>
          <p:cNvSpPr>
            <a:spLocks/>
          </p:cNvSpPr>
          <p:nvPr/>
        </p:nvSpPr>
        <p:spPr bwMode="auto">
          <a:xfrm>
            <a:off x="4932363" y="1712913"/>
            <a:ext cx="3000375" cy="427037"/>
          </a:xfrm>
          <a:custGeom>
            <a:avLst/>
            <a:gdLst>
              <a:gd name="T0" fmla="*/ 2147483647 w 1890"/>
              <a:gd name="T1" fmla="*/ 2147483647 h 359"/>
              <a:gd name="T2" fmla="*/ 2147483647 w 1890"/>
              <a:gd name="T3" fmla="*/ 2147483647 h 359"/>
              <a:gd name="T4" fmla="*/ 0 w 1890"/>
              <a:gd name="T5" fmla="*/ 2147483647 h 359"/>
              <a:gd name="T6" fmla="*/ 0 60000 65536"/>
              <a:gd name="T7" fmla="*/ 0 60000 65536"/>
              <a:gd name="T8" fmla="*/ 0 60000 65536"/>
              <a:gd name="T9" fmla="*/ 0 w 1890"/>
              <a:gd name="T10" fmla="*/ 0 h 359"/>
              <a:gd name="T11" fmla="*/ 1890 w 1890"/>
              <a:gd name="T12" fmla="*/ 359 h 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0" h="359">
                <a:moveTo>
                  <a:pt x="1819" y="359"/>
                </a:moveTo>
                <a:cubicBezTo>
                  <a:pt x="1779" y="306"/>
                  <a:pt x="1890" y="76"/>
                  <a:pt x="1587" y="38"/>
                </a:cubicBezTo>
                <a:cubicBezTo>
                  <a:pt x="1284" y="0"/>
                  <a:pt x="264" y="114"/>
                  <a:pt x="0" y="129"/>
                </a:cubicBezTo>
              </a:path>
            </a:pathLst>
          </a:custGeom>
          <a:noFill/>
          <a:ln w="635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4932363" y="1563688"/>
            <a:ext cx="4211637" cy="998537"/>
            <a:chOff x="3107" y="1642"/>
            <a:chExt cx="2653" cy="839"/>
          </a:xfrm>
        </p:grpSpPr>
        <p:sp>
          <p:nvSpPr>
            <p:cNvPr id="44058" name="AutoShape 33"/>
            <p:cNvSpPr>
              <a:spLocks noChangeArrowheads="1"/>
            </p:cNvSpPr>
            <p:nvPr/>
          </p:nvSpPr>
          <p:spPr bwMode="auto">
            <a:xfrm>
              <a:off x="3107" y="164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59" name="Text Box 36"/>
            <p:cNvSpPr txBox="1">
              <a:spLocks noChangeArrowheads="1"/>
            </p:cNvSpPr>
            <p:nvPr/>
          </p:nvSpPr>
          <p:spPr bwMode="auto">
            <a:xfrm>
              <a:off x="4195" y="1751"/>
              <a:ext cx="1565" cy="730"/>
            </a:xfrm>
            <a:prstGeom prst="rect">
              <a:avLst/>
            </a:prstGeom>
            <a:solidFill>
              <a:srgbClr val="FFCC99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problem?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(problem validation)</a:t>
              </a:r>
            </a:p>
          </p:txBody>
        </p:sp>
      </p:grpSp>
      <p:grpSp>
        <p:nvGrpSpPr>
          <p:cNvPr id="44050" name="Group 30"/>
          <p:cNvGrpSpPr>
            <a:grpSpLocks/>
          </p:cNvGrpSpPr>
          <p:nvPr/>
        </p:nvGrpSpPr>
        <p:grpSpPr bwMode="auto">
          <a:xfrm>
            <a:off x="4932363" y="2284414"/>
            <a:ext cx="4211637" cy="876689"/>
            <a:chOff x="3107" y="1752"/>
            <a:chExt cx="2653" cy="737"/>
          </a:xfrm>
        </p:grpSpPr>
        <p:sp>
          <p:nvSpPr>
            <p:cNvPr id="44056" name="AutoShape 33"/>
            <p:cNvSpPr>
              <a:spLocks noChangeArrowheads="1"/>
            </p:cNvSpPr>
            <p:nvPr/>
          </p:nvSpPr>
          <p:spPr bwMode="auto">
            <a:xfrm>
              <a:off x="3107" y="175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57" name="Text Box 36"/>
            <p:cNvSpPr txBox="1">
              <a:spLocks noChangeArrowheads="1"/>
            </p:cNvSpPr>
            <p:nvPr/>
          </p:nvSpPr>
          <p:spPr bwMode="auto">
            <a:xfrm>
              <a:off x="4195" y="1752"/>
              <a:ext cx="1565" cy="73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concepts?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concepts</a:t>
              </a: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validation)</a:t>
              </a:r>
            </a:p>
          </p:txBody>
        </p:sp>
      </p:grpSp>
      <p:grpSp>
        <p:nvGrpSpPr>
          <p:cNvPr id="44051" name="Groep 39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2" name="Rechte verbindingslijn 4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442" name="Freeform 34"/>
          <p:cNvSpPr>
            <a:spLocks/>
          </p:cNvSpPr>
          <p:nvPr/>
        </p:nvSpPr>
        <p:spPr bwMode="auto">
          <a:xfrm>
            <a:off x="4953000" y="1992313"/>
            <a:ext cx="2886075" cy="441325"/>
          </a:xfrm>
          <a:custGeom>
            <a:avLst/>
            <a:gdLst>
              <a:gd name="T0" fmla="*/ 2147483647 w 1864"/>
              <a:gd name="T1" fmla="*/ 2147483647 h 591"/>
              <a:gd name="T2" fmla="*/ 2147483647 w 1864"/>
              <a:gd name="T3" fmla="*/ 2147483647 h 591"/>
              <a:gd name="T4" fmla="*/ 0 w 1864"/>
              <a:gd name="T5" fmla="*/ 2147483647 h 591"/>
              <a:gd name="T6" fmla="*/ 0 60000 65536"/>
              <a:gd name="T7" fmla="*/ 0 60000 65536"/>
              <a:gd name="T8" fmla="*/ 0 60000 65536"/>
              <a:gd name="T9" fmla="*/ 0 w 1864"/>
              <a:gd name="T10" fmla="*/ 0 h 591"/>
              <a:gd name="T11" fmla="*/ 1864 w 1864"/>
              <a:gd name="T12" fmla="*/ 591 h 591"/>
              <a:gd name="connsiteX0" fmla="*/ 9753 w 9753"/>
              <a:gd name="connsiteY0" fmla="*/ 4077 h 6277"/>
              <a:gd name="connsiteX1" fmla="*/ 8337 w 9753"/>
              <a:gd name="connsiteY1" fmla="*/ 118 h 6277"/>
              <a:gd name="connsiteX2" fmla="*/ 0 w 9753"/>
              <a:gd name="connsiteY2" fmla="*/ 6277 h 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" h="6277">
                <a:moveTo>
                  <a:pt x="9753" y="4077"/>
                </a:moveTo>
                <a:cubicBezTo>
                  <a:pt x="9517" y="3401"/>
                  <a:pt x="9968" y="-745"/>
                  <a:pt x="8337" y="118"/>
                </a:cubicBezTo>
                <a:cubicBezTo>
                  <a:pt x="6706" y="981"/>
                  <a:pt x="1744" y="4382"/>
                  <a:pt x="0" y="6277"/>
                </a:cubicBezTo>
              </a:path>
            </a:pathLst>
          </a:custGeom>
          <a:noFill/>
          <a:ln w="63500" cap="flat" cmpd="sng">
            <a:solidFill>
              <a:srgbClr val="FFCC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4943475" y="1585913"/>
            <a:ext cx="2914650" cy="728662"/>
          </a:xfrm>
          <a:custGeom>
            <a:avLst/>
            <a:gdLst>
              <a:gd name="T0" fmla="*/ 2147483647 w 1864"/>
              <a:gd name="T1" fmla="*/ 2147483647 h 591"/>
              <a:gd name="T2" fmla="*/ 2147483647 w 1864"/>
              <a:gd name="T3" fmla="*/ 2147483647 h 591"/>
              <a:gd name="T4" fmla="*/ 0 w 1864"/>
              <a:gd name="T5" fmla="*/ 2147483647 h 591"/>
              <a:gd name="T6" fmla="*/ 0 60000 65536"/>
              <a:gd name="T7" fmla="*/ 0 60000 65536"/>
              <a:gd name="T8" fmla="*/ 0 60000 65536"/>
              <a:gd name="T9" fmla="*/ 0 w 1864"/>
              <a:gd name="T10" fmla="*/ 0 h 591"/>
              <a:gd name="T11" fmla="*/ 1864 w 1864"/>
              <a:gd name="T12" fmla="*/ 591 h 591"/>
              <a:gd name="connsiteX0" fmla="*/ 9753 w 9753"/>
              <a:gd name="connsiteY0" fmla="*/ 4077 h 6277"/>
              <a:gd name="connsiteX1" fmla="*/ 8337 w 9753"/>
              <a:gd name="connsiteY1" fmla="*/ 118 h 6277"/>
              <a:gd name="connsiteX2" fmla="*/ 0 w 9753"/>
              <a:gd name="connsiteY2" fmla="*/ 6277 h 6277"/>
              <a:gd name="connsiteX0" fmla="*/ 10033 w 10033"/>
              <a:gd name="connsiteY0" fmla="*/ 10755 h 10755"/>
              <a:gd name="connsiteX1" fmla="*/ 8581 w 10033"/>
              <a:gd name="connsiteY1" fmla="*/ 4448 h 10755"/>
              <a:gd name="connsiteX2" fmla="*/ 0 w 10033"/>
              <a:gd name="connsiteY2" fmla="*/ 674 h 10755"/>
              <a:gd name="connsiteX0" fmla="*/ 10033 w 10033"/>
              <a:gd name="connsiteY0" fmla="*/ 10990 h 10990"/>
              <a:gd name="connsiteX1" fmla="*/ 5545 w 10033"/>
              <a:gd name="connsiteY1" fmla="*/ 2095 h 10990"/>
              <a:gd name="connsiteX2" fmla="*/ 0 w 10033"/>
              <a:gd name="connsiteY2" fmla="*/ 909 h 10990"/>
              <a:gd name="connsiteX0" fmla="*/ 10033 w 10033"/>
              <a:gd name="connsiteY0" fmla="*/ 10990 h 10990"/>
              <a:gd name="connsiteX1" fmla="*/ 5545 w 10033"/>
              <a:gd name="connsiteY1" fmla="*/ 2095 h 10990"/>
              <a:gd name="connsiteX2" fmla="*/ 0 w 10033"/>
              <a:gd name="connsiteY2" fmla="*/ 909 h 10990"/>
              <a:gd name="connsiteX0" fmla="*/ 10033 w 10033"/>
              <a:gd name="connsiteY0" fmla="*/ 11480 h 11480"/>
              <a:gd name="connsiteX1" fmla="*/ 5545 w 10033"/>
              <a:gd name="connsiteY1" fmla="*/ 2585 h 11480"/>
              <a:gd name="connsiteX2" fmla="*/ 0 w 10033"/>
              <a:gd name="connsiteY2" fmla="*/ 1399 h 11480"/>
              <a:gd name="connsiteX0" fmla="*/ 10264 w 10264"/>
              <a:gd name="connsiteY0" fmla="*/ 15793 h 15793"/>
              <a:gd name="connsiteX1" fmla="*/ 5545 w 10264"/>
              <a:gd name="connsiteY1" fmla="*/ 2585 h 15793"/>
              <a:gd name="connsiteX2" fmla="*/ 0 w 10264"/>
              <a:gd name="connsiteY2" fmla="*/ 1399 h 15793"/>
              <a:gd name="connsiteX0" fmla="*/ 10264 w 10264"/>
              <a:gd name="connsiteY0" fmla="*/ 15793 h 15793"/>
              <a:gd name="connsiteX1" fmla="*/ 5545 w 10264"/>
              <a:gd name="connsiteY1" fmla="*/ 2585 h 15793"/>
              <a:gd name="connsiteX2" fmla="*/ 0 w 10264"/>
              <a:gd name="connsiteY2" fmla="*/ 1399 h 15793"/>
              <a:gd name="connsiteX0" fmla="*/ 10264 w 10264"/>
              <a:gd name="connsiteY0" fmla="*/ 15793 h 15793"/>
              <a:gd name="connsiteX1" fmla="*/ 5545 w 10264"/>
              <a:gd name="connsiteY1" fmla="*/ 2585 h 15793"/>
              <a:gd name="connsiteX2" fmla="*/ 0 w 10264"/>
              <a:gd name="connsiteY2" fmla="*/ 1399 h 15793"/>
              <a:gd name="connsiteX0" fmla="*/ 10264 w 10264"/>
              <a:gd name="connsiteY0" fmla="*/ 16058 h 16058"/>
              <a:gd name="connsiteX1" fmla="*/ 5545 w 10264"/>
              <a:gd name="connsiteY1" fmla="*/ 1987 h 16058"/>
              <a:gd name="connsiteX2" fmla="*/ 0 w 10264"/>
              <a:gd name="connsiteY2" fmla="*/ 1664 h 16058"/>
              <a:gd name="connsiteX0" fmla="*/ 10264 w 10264"/>
              <a:gd name="connsiteY0" fmla="*/ 16058 h 16058"/>
              <a:gd name="connsiteX1" fmla="*/ 5545 w 10264"/>
              <a:gd name="connsiteY1" fmla="*/ 1987 h 16058"/>
              <a:gd name="connsiteX2" fmla="*/ 0 w 10264"/>
              <a:gd name="connsiteY2" fmla="*/ 1664 h 16058"/>
              <a:gd name="connsiteX0" fmla="*/ 10264 w 10264"/>
              <a:gd name="connsiteY0" fmla="*/ 15779 h 15779"/>
              <a:gd name="connsiteX1" fmla="*/ 5545 w 10264"/>
              <a:gd name="connsiteY1" fmla="*/ 1708 h 15779"/>
              <a:gd name="connsiteX2" fmla="*/ 0 w 10264"/>
              <a:gd name="connsiteY2" fmla="*/ 1385 h 15779"/>
              <a:gd name="connsiteX0" fmla="*/ 10264 w 10264"/>
              <a:gd name="connsiteY0" fmla="*/ 16839 h 16839"/>
              <a:gd name="connsiteX1" fmla="*/ 5545 w 10264"/>
              <a:gd name="connsiteY1" fmla="*/ 396 h 16839"/>
              <a:gd name="connsiteX2" fmla="*/ 0 w 10264"/>
              <a:gd name="connsiteY2" fmla="*/ 2445 h 1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4" h="16839">
                <a:moveTo>
                  <a:pt x="10264" y="16839"/>
                </a:moveTo>
                <a:cubicBezTo>
                  <a:pt x="9725" y="-1059"/>
                  <a:pt x="7217" y="1177"/>
                  <a:pt x="5545" y="396"/>
                </a:cubicBezTo>
                <a:cubicBezTo>
                  <a:pt x="3675" y="-170"/>
                  <a:pt x="1788" y="-574"/>
                  <a:pt x="0" y="2445"/>
                </a:cubicBezTo>
              </a:path>
            </a:pathLst>
          </a:custGeom>
          <a:noFill/>
          <a:ln w="63500" cap="flat" cmpd="sng">
            <a:solidFill>
              <a:srgbClr val="FFCC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08400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41" grpId="0" animBg="1"/>
      <p:bldP spid="145442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46119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120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46082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46117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118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46083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46115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116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46084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46113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46114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6085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46111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112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grpSp>
        <p:nvGrpSpPr>
          <p:cNvPr id="46096" name="Group 1072"/>
          <p:cNvGrpSpPr>
            <a:grpSpLocks/>
          </p:cNvGrpSpPr>
          <p:nvPr/>
        </p:nvGrpSpPr>
        <p:grpSpPr bwMode="auto">
          <a:xfrm>
            <a:off x="4932363" y="1563688"/>
            <a:ext cx="4211637" cy="998537"/>
            <a:chOff x="3107" y="1642"/>
            <a:chExt cx="2653" cy="839"/>
          </a:xfrm>
        </p:grpSpPr>
        <p:sp>
          <p:nvSpPr>
            <p:cNvPr id="46109" name="AutoShape 33"/>
            <p:cNvSpPr>
              <a:spLocks noChangeArrowheads="1"/>
            </p:cNvSpPr>
            <p:nvPr/>
          </p:nvSpPr>
          <p:spPr bwMode="auto">
            <a:xfrm>
              <a:off x="3107" y="164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110" name="Text Box 36"/>
            <p:cNvSpPr txBox="1">
              <a:spLocks noChangeArrowheads="1"/>
            </p:cNvSpPr>
            <p:nvPr/>
          </p:nvSpPr>
          <p:spPr bwMode="auto">
            <a:xfrm>
              <a:off x="4195" y="1751"/>
              <a:ext cx="1565" cy="730"/>
            </a:xfrm>
            <a:prstGeom prst="rect">
              <a:avLst/>
            </a:prstGeom>
            <a:solidFill>
              <a:srgbClr val="FFCC99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problem?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(problem validation)</a:t>
              </a:r>
            </a:p>
          </p:txBody>
        </p:sp>
      </p:grpSp>
      <p:grpSp>
        <p:nvGrpSpPr>
          <p:cNvPr id="46097" name="Group 1066"/>
          <p:cNvGrpSpPr>
            <a:grpSpLocks/>
          </p:cNvGrpSpPr>
          <p:nvPr/>
        </p:nvGrpSpPr>
        <p:grpSpPr bwMode="auto">
          <a:xfrm>
            <a:off x="4932363" y="2284414"/>
            <a:ext cx="4211637" cy="876689"/>
            <a:chOff x="3107" y="1752"/>
            <a:chExt cx="2653" cy="737"/>
          </a:xfrm>
        </p:grpSpPr>
        <p:sp>
          <p:nvSpPr>
            <p:cNvPr id="46107" name="AutoShape 33"/>
            <p:cNvSpPr>
              <a:spLocks noChangeArrowheads="1"/>
            </p:cNvSpPr>
            <p:nvPr/>
          </p:nvSpPr>
          <p:spPr bwMode="auto">
            <a:xfrm>
              <a:off x="3107" y="175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108" name="Text Box 36"/>
            <p:cNvSpPr txBox="1">
              <a:spLocks noChangeArrowheads="1"/>
            </p:cNvSpPr>
            <p:nvPr/>
          </p:nvSpPr>
          <p:spPr bwMode="auto">
            <a:xfrm>
              <a:off x="4195" y="1752"/>
              <a:ext cx="1565" cy="73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concepts?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concepts</a:t>
              </a: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validation)</a:t>
              </a:r>
            </a:p>
          </p:txBody>
        </p:sp>
      </p:grpSp>
      <p:grpSp>
        <p:nvGrpSpPr>
          <p:cNvPr id="46098" name="Group 37"/>
          <p:cNvGrpSpPr>
            <a:grpSpLocks/>
          </p:cNvGrpSpPr>
          <p:nvPr/>
        </p:nvGrpSpPr>
        <p:grpSpPr bwMode="auto">
          <a:xfrm>
            <a:off x="4932363" y="2859088"/>
            <a:ext cx="4211637" cy="923523"/>
            <a:chOff x="3107" y="2341"/>
            <a:chExt cx="2653" cy="776"/>
          </a:xfrm>
        </p:grpSpPr>
        <p:sp>
          <p:nvSpPr>
            <p:cNvPr id="46105" name="AutoShape 33"/>
            <p:cNvSpPr>
              <a:spLocks noChangeArrowheads="1"/>
            </p:cNvSpPr>
            <p:nvPr/>
          </p:nvSpPr>
          <p:spPr bwMode="auto">
            <a:xfrm>
              <a:off x="3107" y="2401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106" name="Text Box 36"/>
            <p:cNvSpPr txBox="1">
              <a:spLocks noChangeArrowheads="1"/>
            </p:cNvSpPr>
            <p:nvPr/>
          </p:nvSpPr>
          <p:spPr bwMode="auto">
            <a:xfrm>
              <a:off x="4195" y="2341"/>
              <a:ext cx="1565" cy="77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model?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model verification</a:t>
              </a: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</a:p>
          </p:txBody>
        </p:sp>
      </p:grpSp>
      <p:grpSp>
        <p:nvGrpSpPr>
          <p:cNvPr id="46099" name="Groep 43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6" name="Rechte verbindingslijn 45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386" name="Freeform 1058"/>
          <p:cNvSpPr>
            <a:spLocks/>
          </p:cNvSpPr>
          <p:nvPr/>
        </p:nvSpPr>
        <p:spPr bwMode="auto">
          <a:xfrm>
            <a:off x="4932363" y="1484313"/>
            <a:ext cx="3011487" cy="1303337"/>
          </a:xfrm>
          <a:custGeom>
            <a:avLst/>
            <a:gdLst>
              <a:gd name="T0" fmla="*/ 2147483647 w 1897"/>
              <a:gd name="T1" fmla="*/ 2147483647 h 1095"/>
              <a:gd name="T2" fmla="*/ 2147483647 w 1897"/>
              <a:gd name="T3" fmla="*/ 2147483647 h 1095"/>
              <a:gd name="T4" fmla="*/ 0 w 1897"/>
              <a:gd name="T5" fmla="*/ 2147483647 h 1095"/>
              <a:gd name="T6" fmla="*/ 0 60000 65536"/>
              <a:gd name="T7" fmla="*/ 0 60000 65536"/>
              <a:gd name="T8" fmla="*/ 0 60000 65536"/>
              <a:gd name="T9" fmla="*/ 0 w 1897"/>
              <a:gd name="T10" fmla="*/ 0 h 1095"/>
              <a:gd name="T11" fmla="*/ 1897 w 1897"/>
              <a:gd name="T12" fmla="*/ 1095 h 10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7" h="1095">
                <a:moveTo>
                  <a:pt x="1860" y="1095"/>
                </a:moveTo>
                <a:cubicBezTo>
                  <a:pt x="1878" y="690"/>
                  <a:pt x="1897" y="286"/>
                  <a:pt x="1587" y="143"/>
                </a:cubicBezTo>
                <a:cubicBezTo>
                  <a:pt x="1277" y="0"/>
                  <a:pt x="264" y="219"/>
                  <a:pt x="0" y="234"/>
                </a:cubicBezTo>
              </a:path>
            </a:pathLst>
          </a:custGeom>
          <a:noFill/>
          <a:ln w="63500" cap="flat" cmpd="sng">
            <a:solidFill>
              <a:srgbClr val="FF99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0387" name="Freeform 1059"/>
          <p:cNvSpPr>
            <a:spLocks/>
          </p:cNvSpPr>
          <p:nvPr/>
        </p:nvSpPr>
        <p:spPr bwMode="auto">
          <a:xfrm>
            <a:off x="4943475" y="1735138"/>
            <a:ext cx="2967038" cy="1050925"/>
          </a:xfrm>
          <a:custGeom>
            <a:avLst/>
            <a:gdLst>
              <a:gd name="T0" fmla="*/ 2147483647 w 1869"/>
              <a:gd name="T1" fmla="*/ 2147483647 h 883"/>
              <a:gd name="T2" fmla="*/ 2147483647 w 1869"/>
              <a:gd name="T3" fmla="*/ 2147483647 h 883"/>
              <a:gd name="T4" fmla="*/ 0 w 1869"/>
              <a:gd name="T5" fmla="*/ 2147483647 h 883"/>
              <a:gd name="T6" fmla="*/ 0 60000 65536"/>
              <a:gd name="T7" fmla="*/ 0 60000 65536"/>
              <a:gd name="T8" fmla="*/ 0 60000 65536"/>
              <a:gd name="T9" fmla="*/ 0 w 1869"/>
              <a:gd name="T10" fmla="*/ 0 h 883"/>
              <a:gd name="T11" fmla="*/ 1869 w 1869"/>
              <a:gd name="T12" fmla="*/ 883 h 8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883">
                <a:moveTo>
                  <a:pt x="1854" y="883"/>
                </a:moveTo>
                <a:cubicBezTo>
                  <a:pt x="1805" y="744"/>
                  <a:pt x="1869" y="98"/>
                  <a:pt x="1560" y="49"/>
                </a:cubicBezTo>
                <a:cubicBezTo>
                  <a:pt x="1251" y="0"/>
                  <a:pt x="325" y="477"/>
                  <a:pt x="0" y="589"/>
                </a:cubicBezTo>
              </a:path>
            </a:pathLst>
          </a:custGeom>
          <a:noFill/>
          <a:ln w="63500" cap="flat" cmpd="sng">
            <a:solidFill>
              <a:srgbClr val="FF99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0388" name="Freeform 1060"/>
          <p:cNvSpPr>
            <a:spLocks/>
          </p:cNvSpPr>
          <p:nvPr/>
        </p:nvSpPr>
        <p:spPr bwMode="auto">
          <a:xfrm>
            <a:off x="4914900" y="1885950"/>
            <a:ext cx="2962275" cy="1257300"/>
          </a:xfrm>
          <a:custGeom>
            <a:avLst/>
            <a:gdLst>
              <a:gd name="T0" fmla="*/ 2147483647 w 1866"/>
              <a:gd name="T1" fmla="*/ 2147483647 h 1056"/>
              <a:gd name="T2" fmla="*/ 2147483647 w 1866"/>
              <a:gd name="T3" fmla="*/ 2147483647 h 1056"/>
              <a:gd name="T4" fmla="*/ 0 w 1866"/>
              <a:gd name="T5" fmla="*/ 2147483647 h 1056"/>
              <a:gd name="T6" fmla="*/ 0 60000 65536"/>
              <a:gd name="T7" fmla="*/ 0 60000 65536"/>
              <a:gd name="T8" fmla="*/ 0 60000 65536"/>
              <a:gd name="T9" fmla="*/ 0 w 1866"/>
              <a:gd name="T10" fmla="*/ 0 h 1056"/>
              <a:gd name="T11" fmla="*/ 1866 w 186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6" h="1056">
                <a:moveTo>
                  <a:pt x="1866" y="768"/>
                </a:moveTo>
                <a:cubicBezTo>
                  <a:pt x="1798" y="648"/>
                  <a:pt x="1769" y="0"/>
                  <a:pt x="1458" y="48"/>
                </a:cubicBezTo>
                <a:cubicBezTo>
                  <a:pt x="1147" y="96"/>
                  <a:pt x="304" y="846"/>
                  <a:pt x="0" y="1056"/>
                </a:cubicBezTo>
              </a:path>
            </a:pathLst>
          </a:custGeom>
          <a:noFill/>
          <a:ln w="63500" cap="flat" cmpd="sng">
            <a:solidFill>
              <a:srgbClr val="FF99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08400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6" grpId="0" animBg="1"/>
      <p:bldP spid="100387" grpId="0" animBg="1"/>
      <p:bldP spid="1003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15392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393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  <a:endPara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15390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391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15388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389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15386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15387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15384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385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4932363" y="1617663"/>
            <a:ext cx="4211637" cy="304800"/>
          </a:xfrm>
          <a:prstGeom prst="rect">
            <a:avLst/>
          </a:prstGeom>
          <a:solidFill>
            <a:srgbClr val="CCFFFF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context </a:t>
            </a:r>
            <a:r>
              <a: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84" charset="2"/>
              </a:rPr>
              <a:t> </a:t>
            </a:r>
            <a:r>
              <a: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initial problem</a:t>
            </a:r>
          </a:p>
        </p:txBody>
      </p:sp>
      <p:sp>
        <p:nvSpPr>
          <p:cNvPr id="159766" name="AutoShape 22"/>
          <p:cNvSpPr>
            <a:spLocks noChangeArrowheads="1"/>
          </p:cNvSpPr>
          <p:nvPr/>
        </p:nvSpPr>
        <p:spPr bwMode="auto">
          <a:xfrm>
            <a:off x="8172450" y="1870075"/>
            <a:ext cx="358775" cy="2646363"/>
          </a:xfrm>
          <a:prstGeom prst="upArrow">
            <a:avLst>
              <a:gd name="adj1" fmla="val 50278"/>
              <a:gd name="adj2" fmla="val 113254"/>
            </a:avLst>
          </a:prstGeom>
          <a:solidFill>
            <a:srgbClr val="00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895850" y="1889125"/>
            <a:ext cx="4356100" cy="757238"/>
            <a:chOff x="3084" y="1587"/>
            <a:chExt cx="2744" cy="635"/>
          </a:xfrm>
        </p:grpSpPr>
        <p:sp>
          <p:nvSpPr>
            <p:cNvPr id="15382" name="Text Box 24"/>
            <p:cNvSpPr txBox="1">
              <a:spLocks noChangeArrowheads="1"/>
            </p:cNvSpPr>
            <p:nvPr/>
          </p:nvSpPr>
          <p:spPr bwMode="auto">
            <a:xfrm>
              <a:off x="3084" y="1966"/>
              <a:ext cx="2744" cy="256"/>
            </a:xfrm>
            <a:prstGeom prst="rect">
              <a:avLst/>
            </a:prstGeom>
            <a:solidFill>
              <a:srgbClr val="CCFFFF">
                <a:alpha val="2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initial problem 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Wingdings" pitchFamily="84" charset="2"/>
                </a:rPr>
                <a:t> conceptual model </a:t>
              </a:r>
              <a:endPara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58" name="AutoShape 25"/>
            <p:cNvSpPr>
              <a:spLocks noChangeArrowheads="1"/>
            </p:cNvSpPr>
            <p:nvPr/>
          </p:nvSpPr>
          <p:spPr bwMode="auto">
            <a:xfrm>
              <a:off x="3969" y="1587"/>
              <a:ext cx="226" cy="363"/>
            </a:xfrm>
            <a:prstGeom prst="downArrow">
              <a:avLst>
                <a:gd name="adj1" fmla="val 50000"/>
                <a:gd name="adj2" fmla="val 40155"/>
              </a:avLst>
            </a:prstGeom>
            <a:solidFill>
              <a:srgbClr val="00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859338" y="2613025"/>
            <a:ext cx="4284662" cy="758825"/>
            <a:chOff x="3061" y="2195"/>
            <a:chExt cx="2699" cy="637"/>
          </a:xfrm>
        </p:grpSpPr>
        <p:sp>
          <p:nvSpPr>
            <p:cNvPr id="15380" name="Text Box 27"/>
            <p:cNvSpPr txBox="1">
              <a:spLocks noChangeArrowheads="1"/>
            </p:cNvSpPr>
            <p:nvPr/>
          </p:nvSpPr>
          <p:spPr bwMode="auto">
            <a:xfrm>
              <a:off x="3061" y="2576"/>
              <a:ext cx="2699" cy="256"/>
            </a:xfrm>
            <a:prstGeom prst="rect">
              <a:avLst/>
            </a:prstGeom>
            <a:solidFill>
              <a:srgbClr val="CCFFFF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 model 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Wingdings" pitchFamily="84" charset="2"/>
                </a:rPr>
                <a:t> formal model </a:t>
              </a:r>
              <a:endPara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56" name="AutoShape 28"/>
            <p:cNvSpPr>
              <a:spLocks noChangeArrowheads="1"/>
            </p:cNvSpPr>
            <p:nvPr/>
          </p:nvSpPr>
          <p:spPr bwMode="auto">
            <a:xfrm>
              <a:off x="3969" y="2195"/>
              <a:ext cx="226" cy="362"/>
            </a:xfrm>
            <a:prstGeom prst="downArrow">
              <a:avLst>
                <a:gd name="adj1" fmla="val 50000"/>
                <a:gd name="adj2" fmla="val 40155"/>
              </a:avLst>
            </a:prstGeom>
            <a:solidFill>
              <a:srgbClr val="00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859338" y="3363913"/>
            <a:ext cx="4284662" cy="757237"/>
            <a:chOff x="3061" y="2804"/>
            <a:chExt cx="2699" cy="636"/>
          </a:xfrm>
        </p:grpSpPr>
        <p:sp>
          <p:nvSpPr>
            <p:cNvPr id="15378" name="Text Box 30"/>
            <p:cNvSpPr txBox="1">
              <a:spLocks noChangeArrowheads="1"/>
            </p:cNvSpPr>
            <p:nvPr/>
          </p:nvSpPr>
          <p:spPr bwMode="auto">
            <a:xfrm>
              <a:off x="3061" y="3184"/>
              <a:ext cx="2699" cy="256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 model 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Wingdings" pitchFamily="84" charset="2"/>
                </a:rPr>
                <a:t> result </a:t>
              </a:r>
              <a:endPara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54" name="AutoShape 31"/>
            <p:cNvSpPr>
              <a:spLocks noChangeArrowheads="1"/>
            </p:cNvSpPr>
            <p:nvPr/>
          </p:nvSpPr>
          <p:spPr bwMode="auto">
            <a:xfrm>
              <a:off x="3969" y="2804"/>
              <a:ext cx="226" cy="363"/>
            </a:xfrm>
            <a:prstGeom prst="downArrow">
              <a:avLst>
                <a:gd name="adj1" fmla="val 50000"/>
                <a:gd name="adj2" fmla="val 40155"/>
              </a:avLst>
            </a:prstGeom>
            <a:solidFill>
              <a:srgbClr val="00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372" name="Groep 36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9" name="Rechte verbindingslijn 38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860925" y="4135438"/>
            <a:ext cx="4283075" cy="758825"/>
            <a:chOff x="3062" y="3412"/>
            <a:chExt cx="2698" cy="637"/>
          </a:xfrm>
        </p:grpSpPr>
        <p:sp>
          <p:nvSpPr>
            <p:cNvPr id="15374" name="Text Box 33"/>
            <p:cNvSpPr txBox="1">
              <a:spLocks noChangeArrowheads="1"/>
            </p:cNvSpPr>
            <p:nvPr/>
          </p:nvSpPr>
          <p:spPr bwMode="auto">
            <a:xfrm>
              <a:off x="3062" y="3793"/>
              <a:ext cx="2698" cy="256"/>
            </a:xfrm>
            <a:prstGeom prst="rect">
              <a:avLst/>
            </a:prstGeom>
            <a:solidFill>
              <a:srgbClr val="CCFFFF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result 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Wingdings" pitchFamily="84" charset="2"/>
                </a:rPr>
                <a:t> resolve initial problem? </a:t>
              </a:r>
              <a:endPara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052" name="AutoShape 34"/>
            <p:cNvSpPr>
              <a:spLocks noChangeArrowheads="1"/>
            </p:cNvSpPr>
            <p:nvPr/>
          </p:nvSpPr>
          <p:spPr bwMode="auto">
            <a:xfrm>
              <a:off x="3969" y="3412"/>
              <a:ext cx="226" cy="362"/>
            </a:xfrm>
            <a:prstGeom prst="downArrow">
              <a:avLst>
                <a:gd name="adj1" fmla="val 50000"/>
                <a:gd name="adj2" fmla="val 40155"/>
              </a:avLst>
            </a:prstGeom>
            <a:solidFill>
              <a:srgbClr val="00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5" grpId="0" animBg="1"/>
      <p:bldP spid="1597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48171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72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48130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48169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70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48131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48167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68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48132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48165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48166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8133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48163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64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grpSp>
        <p:nvGrpSpPr>
          <p:cNvPr id="48144" name="Group 67"/>
          <p:cNvGrpSpPr>
            <a:grpSpLocks/>
          </p:cNvGrpSpPr>
          <p:nvPr/>
        </p:nvGrpSpPr>
        <p:grpSpPr bwMode="auto">
          <a:xfrm>
            <a:off x="4932363" y="1563688"/>
            <a:ext cx="4211637" cy="998537"/>
            <a:chOff x="3107" y="1642"/>
            <a:chExt cx="2653" cy="839"/>
          </a:xfrm>
        </p:grpSpPr>
        <p:sp>
          <p:nvSpPr>
            <p:cNvPr id="48161" name="AutoShape 33"/>
            <p:cNvSpPr>
              <a:spLocks noChangeArrowheads="1"/>
            </p:cNvSpPr>
            <p:nvPr/>
          </p:nvSpPr>
          <p:spPr bwMode="auto">
            <a:xfrm>
              <a:off x="3107" y="164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62" name="Text Box 36"/>
            <p:cNvSpPr txBox="1">
              <a:spLocks noChangeArrowheads="1"/>
            </p:cNvSpPr>
            <p:nvPr/>
          </p:nvSpPr>
          <p:spPr bwMode="auto">
            <a:xfrm>
              <a:off x="4195" y="1751"/>
              <a:ext cx="1565" cy="730"/>
            </a:xfrm>
            <a:prstGeom prst="rect">
              <a:avLst/>
            </a:prstGeom>
            <a:solidFill>
              <a:srgbClr val="FFCC99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problem?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(problem validation)</a:t>
              </a:r>
            </a:p>
          </p:txBody>
        </p:sp>
      </p:grpSp>
      <p:grpSp>
        <p:nvGrpSpPr>
          <p:cNvPr id="48145" name="Group 61"/>
          <p:cNvGrpSpPr>
            <a:grpSpLocks/>
          </p:cNvGrpSpPr>
          <p:nvPr/>
        </p:nvGrpSpPr>
        <p:grpSpPr bwMode="auto">
          <a:xfrm>
            <a:off x="4932363" y="2284414"/>
            <a:ext cx="4211637" cy="876689"/>
            <a:chOff x="3107" y="1752"/>
            <a:chExt cx="2653" cy="737"/>
          </a:xfrm>
        </p:grpSpPr>
        <p:sp>
          <p:nvSpPr>
            <p:cNvPr id="48159" name="AutoShape 33"/>
            <p:cNvSpPr>
              <a:spLocks noChangeArrowheads="1"/>
            </p:cNvSpPr>
            <p:nvPr/>
          </p:nvSpPr>
          <p:spPr bwMode="auto">
            <a:xfrm>
              <a:off x="3107" y="175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60" name="Text Box 36"/>
            <p:cNvSpPr txBox="1">
              <a:spLocks noChangeArrowheads="1"/>
            </p:cNvSpPr>
            <p:nvPr/>
          </p:nvSpPr>
          <p:spPr bwMode="auto">
            <a:xfrm>
              <a:off x="4195" y="1752"/>
              <a:ext cx="1565" cy="73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concepts?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concepts</a:t>
              </a: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validation)</a:t>
              </a:r>
            </a:p>
          </p:txBody>
        </p:sp>
      </p:grpSp>
      <p:grpSp>
        <p:nvGrpSpPr>
          <p:cNvPr id="48146" name="Group 37"/>
          <p:cNvGrpSpPr>
            <a:grpSpLocks/>
          </p:cNvGrpSpPr>
          <p:nvPr/>
        </p:nvGrpSpPr>
        <p:grpSpPr bwMode="auto">
          <a:xfrm>
            <a:off x="4932363" y="2859088"/>
            <a:ext cx="4211637" cy="923523"/>
            <a:chOff x="3107" y="2341"/>
            <a:chExt cx="2653" cy="776"/>
          </a:xfrm>
        </p:grpSpPr>
        <p:sp>
          <p:nvSpPr>
            <p:cNvPr id="48157" name="AutoShape 33"/>
            <p:cNvSpPr>
              <a:spLocks noChangeArrowheads="1"/>
            </p:cNvSpPr>
            <p:nvPr/>
          </p:nvSpPr>
          <p:spPr bwMode="auto">
            <a:xfrm>
              <a:off x="3107" y="2401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58" name="Text Box 36"/>
            <p:cNvSpPr txBox="1">
              <a:spLocks noChangeArrowheads="1"/>
            </p:cNvSpPr>
            <p:nvPr/>
          </p:nvSpPr>
          <p:spPr bwMode="auto">
            <a:xfrm>
              <a:off x="4195" y="2341"/>
              <a:ext cx="1565" cy="77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model?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model verification</a:t>
              </a: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</a:p>
          </p:txBody>
        </p:sp>
      </p:grpSp>
      <p:grpSp>
        <p:nvGrpSpPr>
          <p:cNvPr id="48147" name="Group 39"/>
          <p:cNvGrpSpPr>
            <a:grpSpLocks/>
          </p:cNvGrpSpPr>
          <p:nvPr/>
        </p:nvGrpSpPr>
        <p:grpSpPr bwMode="auto">
          <a:xfrm>
            <a:off x="4932363" y="3435350"/>
            <a:ext cx="4211637" cy="777875"/>
            <a:chOff x="3107" y="2886"/>
            <a:chExt cx="2653" cy="652"/>
          </a:xfrm>
        </p:grpSpPr>
        <p:sp>
          <p:nvSpPr>
            <p:cNvPr id="48155" name="AutoShape 34"/>
            <p:cNvSpPr>
              <a:spLocks noChangeArrowheads="1"/>
            </p:cNvSpPr>
            <p:nvPr/>
          </p:nvSpPr>
          <p:spPr bwMode="auto">
            <a:xfrm>
              <a:off x="3107" y="3067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156" name="Text Box 38"/>
            <p:cNvSpPr txBox="1">
              <a:spLocks noChangeArrowheads="1"/>
            </p:cNvSpPr>
            <p:nvPr/>
          </p:nvSpPr>
          <p:spPr bwMode="auto">
            <a:xfrm>
              <a:off x="4195" y="2886"/>
              <a:ext cx="1565" cy="65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outcome?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(outcome verification)</a:t>
              </a:r>
            </a:p>
          </p:txBody>
        </p:sp>
      </p:grpSp>
      <p:grpSp>
        <p:nvGrpSpPr>
          <p:cNvPr id="48148" name="Groep 47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49" name="Afbeelding 48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0" name="Rechte verbindingslijn 49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140" name="Freeform 52"/>
          <p:cNvSpPr>
            <a:spLocks/>
          </p:cNvSpPr>
          <p:nvPr/>
        </p:nvSpPr>
        <p:spPr bwMode="auto">
          <a:xfrm>
            <a:off x="4932363" y="2154238"/>
            <a:ext cx="3011487" cy="1303337"/>
          </a:xfrm>
          <a:custGeom>
            <a:avLst/>
            <a:gdLst>
              <a:gd name="T0" fmla="*/ 2147483647 w 1897"/>
              <a:gd name="T1" fmla="*/ 2147483647 h 1095"/>
              <a:gd name="T2" fmla="*/ 2147483647 w 1897"/>
              <a:gd name="T3" fmla="*/ 2147483647 h 1095"/>
              <a:gd name="T4" fmla="*/ 0 w 1897"/>
              <a:gd name="T5" fmla="*/ 2147483647 h 1095"/>
              <a:gd name="T6" fmla="*/ 0 60000 65536"/>
              <a:gd name="T7" fmla="*/ 0 60000 65536"/>
              <a:gd name="T8" fmla="*/ 0 60000 65536"/>
              <a:gd name="T9" fmla="*/ 0 w 1897"/>
              <a:gd name="T10" fmla="*/ 0 h 1095"/>
              <a:gd name="T11" fmla="*/ 1897 w 1897"/>
              <a:gd name="T12" fmla="*/ 1095 h 10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7" h="1095">
                <a:moveTo>
                  <a:pt x="1860" y="1095"/>
                </a:moveTo>
                <a:cubicBezTo>
                  <a:pt x="1878" y="690"/>
                  <a:pt x="1897" y="286"/>
                  <a:pt x="1587" y="143"/>
                </a:cubicBezTo>
                <a:cubicBezTo>
                  <a:pt x="1277" y="0"/>
                  <a:pt x="264" y="219"/>
                  <a:pt x="0" y="234"/>
                </a:cubicBezTo>
              </a:path>
            </a:pathLst>
          </a:custGeom>
          <a:noFill/>
          <a:ln w="63500" cap="flat" cmpd="sng">
            <a:solidFill>
              <a:srgbClr val="FF66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141" name="Freeform 53"/>
          <p:cNvSpPr>
            <a:spLocks/>
          </p:cNvSpPr>
          <p:nvPr/>
        </p:nvSpPr>
        <p:spPr bwMode="auto">
          <a:xfrm>
            <a:off x="4943475" y="2405063"/>
            <a:ext cx="2967038" cy="1050925"/>
          </a:xfrm>
          <a:custGeom>
            <a:avLst/>
            <a:gdLst>
              <a:gd name="T0" fmla="*/ 2147483647 w 1869"/>
              <a:gd name="T1" fmla="*/ 2147483647 h 883"/>
              <a:gd name="T2" fmla="*/ 2147483647 w 1869"/>
              <a:gd name="T3" fmla="*/ 2147483647 h 883"/>
              <a:gd name="T4" fmla="*/ 0 w 1869"/>
              <a:gd name="T5" fmla="*/ 2147483647 h 883"/>
              <a:gd name="T6" fmla="*/ 0 60000 65536"/>
              <a:gd name="T7" fmla="*/ 0 60000 65536"/>
              <a:gd name="T8" fmla="*/ 0 60000 65536"/>
              <a:gd name="T9" fmla="*/ 0 w 1869"/>
              <a:gd name="T10" fmla="*/ 0 h 883"/>
              <a:gd name="T11" fmla="*/ 1869 w 1869"/>
              <a:gd name="T12" fmla="*/ 883 h 8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883">
                <a:moveTo>
                  <a:pt x="1854" y="883"/>
                </a:moveTo>
                <a:cubicBezTo>
                  <a:pt x="1805" y="744"/>
                  <a:pt x="1869" y="98"/>
                  <a:pt x="1560" y="49"/>
                </a:cubicBezTo>
                <a:cubicBezTo>
                  <a:pt x="1251" y="0"/>
                  <a:pt x="325" y="477"/>
                  <a:pt x="0" y="589"/>
                </a:cubicBezTo>
              </a:path>
            </a:pathLst>
          </a:custGeom>
          <a:noFill/>
          <a:ln w="63500" cap="flat" cmpd="sng">
            <a:solidFill>
              <a:srgbClr val="FF66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142" name="Freeform 54"/>
          <p:cNvSpPr>
            <a:spLocks/>
          </p:cNvSpPr>
          <p:nvPr/>
        </p:nvSpPr>
        <p:spPr bwMode="auto">
          <a:xfrm>
            <a:off x="4914900" y="2555875"/>
            <a:ext cx="2962275" cy="1257300"/>
          </a:xfrm>
          <a:custGeom>
            <a:avLst/>
            <a:gdLst>
              <a:gd name="T0" fmla="*/ 2147483647 w 1866"/>
              <a:gd name="T1" fmla="*/ 2147483647 h 1056"/>
              <a:gd name="T2" fmla="*/ 2147483647 w 1866"/>
              <a:gd name="T3" fmla="*/ 2147483647 h 1056"/>
              <a:gd name="T4" fmla="*/ 0 w 1866"/>
              <a:gd name="T5" fmla="*/ 2147483647 h 1056"/>
              <a:gd name="T6" fmla="*/ 0 60000 65536"/>
              <a:gd name="T7" fmla="*/ 0 60000 65536"/>
              <a:gd name="T8" fmla="*/ 0 60000 65536"/>
              <a:gd name="T9" fmla="*/ 0 w 1866"/>
              <a:gd name="T10" fmla="*/ 0 h 1056"/>
              <a:gd name="T11" fmla="*/ 1866 w 186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6" h="1056">
                <a:moveTo>
                  <a:pt x="1866" y="768"/>
                </a:moveTo>
                <a:cubicBezTo>
                  <a:pt x="1798" y="648"/>
                  <a:pt x="1769" y="0"/>
                  <a:pt x="1458" y="48"/>
                </a:cubicBezTo>
                <a:cubicBezTo>
                  <a:pt x="1147" y="96"/>
                  <a:pt x="304" y="846"/>
                  <a:pt x="0" y="1056"/>
                </a:cubicBezTo>
              </a:path>
            </a:pathLst>
          </a:custGeom>
          <a:noFill/>
          <a:ln w="63500" cap="flat" cmpd="sng">
            <a:solidFill>
              <a:srgbClr val="FF66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143" name="Freeform 55"/>
          <p:cNvSpPr>
            <a:spLocks/>
          </p:cNvSpPr>
          <p:nvPr/>
        </p:nvSpPr>
        <p:spPr bwMode="auto">
          <a:xfrm>
            <a:off x="4953000" y="1785938"/>
            <a:ext cx="3098800" cy="1657350"/>
          </a:xfrm>
          <a:custGeom>
            <a:avLst/>
            <a:gdLst>
              <a:gd name="T0" fmla="*/ 2147483647 w 1952"/>
              <a:gd name="T1" fmla="*/ 2147483647 h 1392"/>
              <a:gd name="T2" fmla="*/ 2147483647 w 1952"/>
              <a:gd name="T3" fmla="*/ 2147483647 h 1392"/>
              <a:gd name="T4" fmla="*/ 0 w 1952"/>
              <a:gd name="T5" fmla="*/ 0 h 1392"/>
              <a:gd name="T6" fmla="*/ 0 60000 65536"/>
              <a:gd name="T7" fmla="*/ 0 60000 65536"/>
              <a:gd name="T8" fmla="*/ 0 60000 65536"/>
              <a:gd name="T9" fmla="*/ 0 w 1952"/>
              <a:gd name="T10" fmla="*/ 0 h 1392"/>
              <a:gd name="T11" fmla="*/ 1952 w 195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2" h="1392">
                <a:moveTo>
                  <a:pt x="1847" y="1392"/>
                </a:moveTo>
                <a:cubicBezTo>
                  <a:pt x="1813" y="1213"/>
                  <a:pt x="1952" y="550"/>
                  <a:pt x="1644" y="318"/>
                </a:cubicBezTo>
                <a:cubicBezTo>
                  <a:pt x="1336" y="86"/>
                  <a:pt x="343" y="66"/>
                  <a:pt x="0" y="0"/>
                </a:cubicBezTo>
              </a:path>
            </a:pathLst>
          </a:custGeom>
          <a:noFill/>
          <a:ln w="63500" cap="flat" cmpd="sng">
            <a:solidFill>
              <a:srgbClr val="FF66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08400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40" grpId="0" animBg="1"/>
      <p:bldP spid="89141" grpId="0" animBg="1"/>
      <p:bldP spid="89142" grpId="0" animBg="1"/>
      <p:bldP spid="891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50219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20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50179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50217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18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50180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50215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16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50181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50213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50214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50182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50211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12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grpSp>
        <p:nvGrpSpPr>
          <p:cNvPr id="50192" name="Group 68"/>
          <p:cNvGrpSpPr>
            <a:grpSpLocks/>
          </p:cNvGrpSpPr>
          <p:nvPr/>
        </p:nvGrpSpPr>
        <p:grpSpPr bwMode="auto">
          <a:xfrm>
            <a:off x="4932363" y="1563688"/>
            <a:ext cx="4211637" cy="998537"/>
            <a:chOff x="3107" y="1642"/>
            <a:chExt cx="2653" cy="839"/>
          </a:xfrm>
        </p:grpSpPr>
        <p:sp>
          <p:nvSpPr>
            <p:cNvPr id="50209" name="AutoShape 33"/>
            <p:cNvSpPr>
              <a:spLocks noChangeArrowheads="1"/>
            </p:cNvSpPr>
            <p:nvPr/>
          </p:nvSpPr>
          <p:spPr bwMode="auto">
            <a:xfrm>
              <a:off x="3107" y="164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10" name="Text Box 36"/>
            <p:cNvSpPr txBox="1">
              <a:spLocks noChangeArrowheads="1"/>
            </p:cNvSpPr>
            <p:nvPr/>
          </p:nvSpPr>
          <p:spPr bwMode="auto">
            <a:xfrm>
              <a:off x="4195" y="1751"/>
              <a:ext cx="1565" cy="730"/>
            </a:xfrm>
            <a:prstGeom prst="rect">
              <a:avLst/>
            </a:prstGeom>
            <a:solidFill>
              <a:srgbClr val="FFCC99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problem?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(problem validation)</a:t>
              </a:r>
            </a:p>
          </p:txBody>
        </p:sp>
      </p:grpSp>
      <p:grpSp>
        <p:nvGrpSpPr>
          <p:cNvPr id="50193" name="Group 62"/>
          <p:cNvGrpSpPr>
            <a:grpSpLocks/>
          </p:cNvGrpSpPr>
          <p:nvPr/>
        </p:nvGrpSpPr>
        <p:grpSpPr bwMode="auto">
          <a:xfrm>
            <a:off x="4932363" y="2284414"/>
            <a:ext cx="4211637" cy="876689"/>
            <a:chOff x="3107" y="1752"/>
            <a:chExt cx="2653" cy="737"/>
          </a:xfrm>
        </p:grpSpPr>
        <p:sp>
          <p:nvSpPr>
            <p:cNvPr id="50207" name="AutoShape 33"/>
            <p:cNvSpPr>
              <a:spLocks noChangeArrowheads="1"/>
            </p:cNvSpPr>
            <p:nvPr/>
          </p:nvSpPr>
          <p:spPr bwMode="auto">
            <a:xfrm>
              <a:off x="3107" y="1752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08" name="Text Box 36"/>
            <p:cNvSpPr txBox="1">
              <a:spLocks noChangeArrowheads="1"/>
            </p:cNvSpPr>
            <p:nvPr/>
          </p:nvSpPr>
          <p:spPr bwMode="auto">
            <a:xfrm>
              <a:off x="4195" y="1752"/>
              <a:ext cx="1565" cy="73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concepts?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concepts</a:t>
              </a:r>
              <a:r>
                <a:rPr lang="nl-NL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validation)</a:t>
              </a:r>
            </a:p>
          </p:txBody>
        </p:sp>
      </p:grpSp>
      <p:grpSp>
        <p:nvGrpSpPr>
          <p:cNvPr id="50194" name="Group 37"/>
          <p:cNvGrpSpPr>
            <a:grpSpLocks/>
          </p:cNvGrpSpPr>
          <p:nvPr/>
        </p:nvGrpSpPr>
        <p:grpSpPr bwMode="auto">
          <a:xfrm>
            <a:off x="4932363" y="2859088"/>
            <a:ext cx="4211637" cy="923523"/>
            <a:chOff x="3107" y="2341"/>
            <a:chExt cx="2653" cy="776"/>
          </a:xfrm>
        </p:grpSpPr>
        <p:sp>
          <p:nvSpPr>
            <p:cNvPr id="50205" name="AutoShape 33"/>
            <p:cNvSpPr>
              <a:spLocks noChangeArrowheads="1"/>
            </p:cNvSpPr>
            <p:nvPr/>
          </p:nvSpPr>
          <p:spPr bwMode="auto">
            <a:xfrm>
              <a:off x="3107" y="2401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06" name="Text Box 36"/>
            <p:cNvSpPr txBox="1">
              <a:spLocks noChangeArrowheads="1"/>
            </p:cNvSpPr>
            <p:nvPr/>
          </p:nvSpPr>
          <p:spPr bwMode="auto">
            <a:xfrm>
              <a:off x="4195" y="2341"/>
              <a:ext cx="1565" cy="77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model?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model</a:t>
              </a: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nl-NL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verification</a:t>
              </a: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</a:p>
          </p:txBody>
        </p:sp>
      </p:grpSp>
      <p:grpSp>
        <p:nvGrpSpPr>
          <p:cNvPr id="50195" name="Group 39"/>
          <p:cNvGrpSpPr>
            <a:grpSpLocks/>
          </p:cNvGrpSpPr>
          <p:nvPr/>
        </p:nvGrpSpPr>
        <p:grpSpPr bwMode="auto">
          <a:xfrm>
            <a:off x="4932363" y="3435350"/>
            <a:ext cx="4211637" cy="777875"/>
            <a:chOff x="3107" y="2886"/>
            <a:chExt cx="2653" cy="652"/>
          </a:xfrm>
        </p:grpSpPr>
        <p:sp>
          <p:nvSpPr>
            <p:cNvPr id="50203" name="AutoShape 34"/>
            <p:cNvSpPr>
              <a:spLocks noChangeArrowheads="1"/>
            </p:cNvSpPr>
            <p:nvPr/>
          </p:nvSpPr>
          <p:spPr bwMode="auto">
            <a:xfrm>
              <a:off x="3107" y="3067"/>
              <a:ext cx="1088" cy="408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204" name="Text Box 38"/>
            <p:cNvSpPr txBox="1">
              <a:spLocks noChangeArrowheads="1"/>
            </p:cNvSpPr>
            <p:nvPr/>
          </p:nvSpPr>
          <p:spPr bwMode="auto">
            <a:xfrm>
              <a:off x="4195" y="2886"/>
              <a:ext cx="1565" cy="65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Right outcome?</a:t>
              </a:r>
            </a:p>
            <a:p>
              <a:pPr marL="180975" indent="-180975">
                <a:spcBef>
                  <a:spcPct val="50000"/>
                </a:spcBef>
              </a:pPr>
              <a:r>
                <a:rPr lang="nl-N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(outcome verification)</a:t>
              </a:r>
            </a:p>
          </p:txBody>
        </p:sp>
      </p:grpSp>
      <p:sp>
        <p:nvSpPr>
          <p:cNvPr id="50196" name="AutoShape 35"/>
          <p:cNvSpPr>
            <a:spLocks noChangeArrowheads="1"/>
          </p:cNvSpPr>
          <p:nvPr/>
        </p:nvSpPr>
        <p:spPr bwMode="auto">
          <a:xfrm>
            <a:off x="4932363" y="4406900"/>
            <a:ext cx="1727200" cy="485775"/>
          </a:xfrm>
          <a:prstGeom prst="rightArrow">
            <a:avLst>
              <a:gd name="adj1" fmla="val 50000"/>
              <a:gd name="adj2" fmla="val 6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FF9A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6657975" y="3957638"/>
            <a:ext cx="2484438" cy="839787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Right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answer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answer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verification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91188" name="Freeform 52"/>
          <p:cNvSpPr>
            <a:spLocks/>
          </p:cNvSpPr>
          <p:nvPr/>
        </p:nvSpPr>
        <p:spPr bwMode="auto">
          <a:xfrm>
            <a:off x="4932363" y="2747963"/>
            <a:ext cx="3011487" cy="1303337"/>
          </a:xfrm>
          <a:custGeom>
            <a:avLst/>
            <a:gdLst>
              <a:gd name="T0" fmla="*/ 2147483647 w 1897"/>
              <a:gd name="T1" fmla="*/ 2147483647 h 1095"/>
              <a:gd name="T2" fmla="*/ 2147483647 w 1897"/>
              <a:gd name="T3" fmla="*/ 2147483647 h 1095"/>
              <a:gd name="T4" fmla="*/ 0 w 1897"/>
              <a:gd name="T5" fmla="*/ 2147483647 h 1095"/>
              <a:gd name="T6" fmla="*/ 0 60000 65536"/>
              <a:gd name="T7" fmla="*/ 0 60000 65536"/>
              <a:gd name="T8" fmla="*/ 0 60000 65536"/>
              <a:gd name="T9" fmla="*/ 0 w 1897"/>
              <a:gd name="T10" fmla="*/ 0 h 1095"/>
              <a:gd name="T11" fmla="*/ 1897 w 1897"/>
              <a:gd name="T12" fmla="*/ 1095 h 10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7" h="1095">
                <a:moveTo>
                  <a:pt x="1860" y="1095"/>
                </a:moveTo>
                <a:cubicBezTo>
                  <a:pt x="1878" y="690"/>
                  <a:pt x="1897" y="286"/>
                  <a:pt x="1587" y="143"/>
                </a:cubicBezTo>
                <a:cubicBezTo>
                  <a:pt x="1277" y="0"/>
                  <a:pt x="264" y="219"/>
                  <a:pt x="0" y="234"/>
                </a:cubicBezTo>
              </a:path>
            </a:pathLst>
          </a:custGeom>
          <a:noFill/>
          <a:ln w="63500" cap="flat" cmpd="sng">
            <a:solidFill>
              <a:srgbClr val="9933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1189" name="Freeform 53"/>
          <p:cNvSpPr>
            <a:spLocks/>
          </p:cNvSpPr>
          <p:nvPr/>
        </p:nvSpPr>
        <p:spPr bwMode="auto">
          <a:xfrm>
            <a:off x="4943475" y="2998788"/>
            <a:ext cx="2967038" cy="1052512"/>
          </a:xfrm>
          <a:custGeom>
            <a:avLst/>
            <a:gdLst>
              <a:gd name="T0" fmla="*/ 2147483647 w 1869"/>
              <a:gd name="T1" fmla="*/ 2147483647 h 883"/>
              <a:gd name="T2" fmla="*/ 2147483647 w 1869"/>
              <a:gd name="T3" fmla="*/ 2147483647 h 883"/>
              <a:gd name="T4" fmla="*/ 0 w 1869"/>
              <a:gd name="T5" fmla="*/ 2147483647 h 883"/>
              <a:gd name="T6" fmla="*/ 0 60000 65536"/>
              <a:gd name="T7" fmla="*/ 0 60000 65536"/>
              <a:gd name="T8" fmla="*/ 0 60000 65536"/>
              <a:gd name="T9" fmla="*/ 0 w 1869"/>
              <a:gd name="T10" fmla="*/ 0 h 883"/>
              <a:gd name="T11" fmla="*/ 1869 w 1869"/>
              <a:gd name="T12" fmla="*/ 883 h 8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883">
                <a:moveTo>
                  <a:pt x="1854" y="883"/>
                </a:moveTo>
                <a:cubicBezTo>
                  <a:pt x="1805" y="744"/>
                  <a:pt x="1869" y="98"/>
                  <a:pt x="1560" y="49"/>
                </a:cubicBezTo>
                <a:cubicBezTo>
                  <a:pt x="1251" y="0"/>
                  <a:pt x="325" y="477"/>
                  <a:pt x="0" y="589"/>
                </a:cubicBezTo>
              </a:path>
            </a:pathLst>
          </a:custGeom>
          <a:noFill/>
          <a:ln w="63500" cap="flat" cmpd="sng">
            <a:solidFill>
              <a:srgbClr val="9933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1190" name="Freeform 54"/>
          <p:cNvSpPr>
            <a:spLocks/>
          </p:cNvSpPr>
          <p:nvPr/>
        </p:nvSpPr>
        <p:spPr bwMode="auto">
          <a:xfrm>
            <a:off x="4914900" y="3151188"/>
            <a:ext cx="2962275" cy="1257300"/>
          </a:xfrm>
          <a:custGeom>
            <a:avLst/>
            <a:gdLst>
              <a:gd name="T0" fmla="*/ 2147483647 w 1866"/>
              <a:gd name="T1" fmla="*/ 2147483647 h 1056"/>
              <a:gd name="T2" fmla="*/ 2147483647 w 1866"/>
              <a:gd name="T3" fmla="*/ 2147483647 h 1056"/>
              <a:gd name="T4" fmla="*/ 0 w 1866"/>
              <a:gd name="T5" fmla="*/ 2147483647 h 1056"/>
              <a:gd name="T6" fmla="*/ 0 60000 65536"/>
              <a:gd name="T7" fmla="*/ 0 60000 65536"/>
              <a:gd name="T8" fmla="*/ 0 60000 65536"/>
              <a:gd name="T9" fmla="*/ 0 w 1866"/>
              <a:gd name="T10" fmla="*/ 0 h 1056"/>
              <a:gd name="T11" fmla="*/ 1866 w 186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6" h="1056">
                <a:moveTo>
                  <a:pt x="1866" y="768"/>
                </a:moveTo>
                <a:cubicBezTo>
                  <a:pt x="1798" y="648"/>
                  <a:pt x="1769" y="0"/>
                  <a:pt x="1458" y="48"/>
                </a:cubicBezTo>
                <a:cubicBezTo>
                  <a:pt x="1147" y="96"/>
                  <a:pt x="304" y="846"/>
                  <a:pt x="0" y="1056"/>
                </a:cubicBezTo>
              </a:path>
            </a:pathLst>
          </a:custGeom>
          <a:noFill/>
          <a:ln w="63500" cap="flat" cmpd="sng">
            <a:solidFill>
              <a:srgbClr val="9933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1192" name="Freeform 56"/>
          <p:cNvSpPr>
            <a:spLocks/>
          </p:cNvSpPr>
          <p:nvPr/>
        </p:nvSpPr>
        <p:spPr bwMode="auto">
          <a:xfrm>
            <a:off x="4953000" y="1785938"/>
            <a:ext cx="3162300" cy="2244725"/>
          </a:xfrm>
          <a:custGeom>
            <a:avLst/>
            <a:gdLst>
              <a:gd name="T0" fmla="*/ 2147483647 w 1992"/>
              <a:gd name="T1" fmla="*/ 2147483647 h 1885"/>
              <a:gd name="T2" fmla="*/ 2147483647 w 1992"/>
              <a:gd name="T3" fmla="*/ 2147483647 h 1885"/>
              <a:gd name="T4" fmla="*/ 0 w 1992"/>
              <a:gd name="T5" fmla="*/ 0 h 1885"/>
              <a:gd name="T6" fmla="*/ 0 60000 65536"/>
              <a:gd name="T7" fmla="*/ 0 60000 65536"/>
              <a:gd name="T8" fmla="*/ 0 60000 65536"/>
              <a:gd name="T9" fmla="*/ 0 w 1992"/>
              <a:gd name="T10" fmla="*/ 0 h 1885"/>
              <a:gd name="T11" fmla="*/ 1992 w 1992"/>
              <a:gd name="T12" fmla="*/ 1885 h 18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2" h="1885">
                <a:moveTo>
                  <a:pt x="1834" y="1885"/>
                </a:moveTo>
                <a:cubicBezTo>
                  <a:pt x="1809" y="1679"/>
                  <a:pt x="1992" y="962"/>
                  <a:pt x="1686" y="648"/>
                </a:cubicBezTo>
                <a:cubicBezTo>
                  <a:pt x="1380" y="334"/>
                  <a:pt x="351" y="135"/>
                  <a:pt x="0" y="0"/>
                </a:cubicBezTo>
              </a:path>
            </a:pathLst>
          </a:custGeom>
          <a:noFill/>
          <a:ln w="63500" cap="flat" cmpd="sng">
            <a:solidFill>
              <a:srgbClr val="9933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1191" name="Freeform 55"/>
          <p:cNvSpPr>
            <a:spLocks/>
          </p:cNvSpPr>
          <p:nvPr/>
        </p:nvSpPr>
        <p:spPr bwMode="auto">
          <a:xfrm>
            <a:off x="4953000" y="2355850"/>
            <a:ext cx="3098800" cy="1657350"/>
          </a:xfrm>
          <a:custGeom>
            <a:avLst/>
            <a:gdLst>
              <a:gd name="T0" fmla="*/ 2147483647 w 1952"/>
              <a:gd name="T1" fmla="*/ 2147483647 h 1392"/>
              <a:gd name="T2" fmla="*/ 2147483647 w 1952"/>
              <a:gd name="T3" fmla="*/ 2147483647 h 1392"/>
              <a:gd name="T4" fmla="*/ 0 w 1952"/>
              <a:gd name="T5" fmla="*/ 0 h 1392"/>
              <a:gd name="T6" fmla="*/ 0 60000 65536"/>
              <a:gd name="T7" fmla="*/ 0 60000 65536"/>
              <a:gd name="T8" fmla="*/ 0 60000 65536"/>
              <a:gd name="T9" fmla="*/ 0 w 1952"/>
              <a:gd name="T10" fmla="*/ 0 h 1392"/>
              <a:gd name="T11" fmla="*/ 1952 w 1952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2" h="1392">
                <a:moveTo>
                  <a:pt x="1847" y="1392"/>
                </a:moveTo>
                <a:cubicBezTo>
                  <a:pt x="1813" y="1213"/>
                  <a:pt x="1952" y="550"/>
                  <a:pt x="1644" y="318"/>
                </a:cubicBezTo>
                <a:cubicBezTo>
                  <a:pt x="1336" y="86"/>
                  <a:pt x="343" y="66"/>
                  <a:pt x="0" y="0"/>
                </a:cubicBezTo>
              </a:path>
            </a:pathLst>
          </a:custGeom>
          <a:noFill/>
          <a:ln w="63500" cap="flat" cmpd="sng">
            <a:solidFill>
              <a:srgbClr val="993300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908175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2895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formalize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908175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708400" y="36576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908175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08400" y="43434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8" grpId="0" animBg="1"/>
      <p:bldP spid="91189" grpId="0" animBg="1"/>
      <p:bldP spid="91190" grpId="0" animBg="1"/>
      <p:bldP spid="91192" grpId="0" animBg="1"/>
      <p:bldP spid="911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6B90A64A-60AC-44EC-9B62-FD9E3AC80B94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3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7410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17429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30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17411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17427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>
                <a:alpha val="1411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28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17412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17425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17413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17423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17424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>
                <a:alpha val="1411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7414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17421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>
                <a:alpha val="1411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422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17415" name="Text Box 1062"/>
          <p:cNvSpPr txBox="1">
            <a:spLocks noChangeArrowheads="1"/>
          </p:cNvSpPr>
          <p:nvPr/>
        </p:nvSpPr>
        <p:spPr bwMode="auto">
          <a:xfrm>
            <a:off x="1908175" y="2976563"/>
            <a:ext cx="2592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>
              <a:spcBef>
                <a:spcPct val="50000"/>
              </a:spcBef>
            </a:pPr>
            <a:r>
              <a:rPr lang="nl-N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sometimes, all modeling phases may be skipped</a:t>
            </a:r>
          </a:p>
        </p:txBody>
      </p:sp>
      <p:grpSp>
        <p:nvGrpSpPr>
          <p:cNvPr id="17416" name="Groep 25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2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File:Stolo woman with cedar bas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0"/>
            <a:ext cx="3994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 rot="16200000">
            <a:off x="6800851" y="2538412"/>
            <a:ext cx="4572000" cy="24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http://commons.wikimedia.org/wiki/File:Stolo_woman_with_cedar_basket.jpg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19477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8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19459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19475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6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19460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19473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19461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19471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19472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>
                <a:alpha val="2196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9462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>
                <a:alpha val="2196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0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19463" name="Text Box 36"/>
          <p:cNvSpPr txBox="1">
            <a:spLocks noChangeArrowheads="1"/>
          </p:cNvSpPr>
          <p:nvPr/>
        </p:nvSpPr>
        <p:spPr bwMode="auto">
          <a:xfrm>
            <a:off x="1908175" y="2976563"/>
            <a:ext cx="2592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>
              <a:spcBef>
                <a:spcPct val="50000"/>
              </a:spcBef>
            </a:pPr>
            <a:r>
              <a:rPr lang="nl-N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sometimes, the formal phases may be skipped</a:t>
            </a:r>
          </a:p>
        </p:txBody>
      </p:sp>
      <p:grpSp>
        <p:nvGrpSpPr>
          <p:cNvPr id="19464" name="Groep 25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2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File:Crystal Clear app starthe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085850"/>
            <a:ext cx="30194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5184775" y="4948238"/>
            <a:ext cx="4067175" cy="24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http://commons.wikimedia.org/wiki/File:Crystal_Clear_app_starthere.png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19477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8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19459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19475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6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19460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19473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19461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19471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19472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>
                <a:alpha val="2196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9462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>
                <a:alpha val="2196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0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19463" name="Text Box 36"/>
          <p:cNvSpPr txBox="1">
            <a:spLocks noChangeArrowheads="1"/>
          </p:cNvSpPr>
          <p:nvPr/>
        </p:nvSpPr>
        <p:spPr bwMode="auto">
          <a:xfrm>
            <a:off x="1908175" y="2976563"/>
            <a:ext cx="2592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>
              <a:spcBef>
                <a:spcPct val="50000"/>
              </a:spcBef>
            </a:pPr>
            <a:r>
              <a:rPr lang="nl-N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sometimes, the formal phases may be skipped</a:t>
            </a:r>
          </a:p>
        </p:txBody>
      </p:sp>
      <p:grpSp>
        <p:nvGrpSpPr>
          <p:cNvPr id="19464" name="Groep 25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2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kstvak 22"/>
          <p:cNvSpPr txBox="1"/>
          <p:nvPr/>
        </p:nvSpPr>
        <p:spPr>
          <a:xfrm>
            <a:off x="3059832" y="513135"/>
            <a:ext cx="4392488" cy="2831544"/>
          </a:xfrm>
          <a:prstGeom prst="rect">
            <a:avLst/>
          </a:prstGeom>
          <a:blipFill dpi="0" rotWithShape="1">
            <a:blip r:embed="rId4" cstate="print">
              <a:alphaModFix amt="83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map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a 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model of a piece of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terrain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making’ without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model.</a:t>
            </a:r>
          </a:p>
          <a:p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4211960" y="51470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97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19477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8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19459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19475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6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19460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19473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19461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19471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19472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>
                <a:alpha val="2196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9462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>
                <a:alpha val="2196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470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19463" name="Text Box 36"/>
          <p:cNvSpPr txBox="1">
            <a:spLocks noChangeArrowheads="1"/>
          </p:cNvSpPr>
          <p:nvPr/>
        </p:nvSpPr>
        <p:spPr bwMode="auto">
          <a:xfrm>
            <a:off x="1908175" y="2976563"/>
            <a:ext cx="2592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>
              <a:spcBef>
                <a:spcPct val="50000"/>
              </a:spcBef>
            </a:pPr>
            <a:r>
              <a:rPr lang="nl-N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sometimes, the formal phases may be skipped</a:t>
            </a:r>
          </a:p>
        </p:txBody>
      </p:sp>
      <p:grpSp>
        <p:nvGrpSpPr>
          <p:cNvPr id="19464" name="Groep 25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8" name="Rechte verbindingslijn 2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ile:Dufort 1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-1"/>
            <a:ext cx="4139952" cy="51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78621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http://commons.wikimedia.org/wiki/File:Dufort_1728.JPG</a:t>
            </a:r>
          </a:p>
        </p:txBody>
      </p:sp>
    </p:spTree>
    <p:extLst>
      <p:ext uri="{BB962C8B-B14F-4D97-AF65-F5344CB8AC3E}">
        <p14:creationId xmlns:p14="http://schemas.microsoft.com/office/powerpoint/2010/main" xmlns="" val="3716884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2" name="Groep 24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7" name="Rechte verbindingslijn 26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File:Trea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588"/>
            <a:ext cx="7620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21525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endParaRPr>
            </a:p>
          </p:txBody>
        </p:sp>
        <p:sp>
          <p:nvSpPr>
            <p:cNvPr id="21526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</a:p>
          </p:txBody>
        </p:sp>
      </p:grpSp>
      <p:grpSp>
        <p:nvGrpSpPr>
          <p:cNvPr id="21507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21523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endParaRPr>
            </a:p>
          </p:txBody>
        </p:sp>
        <p:sp>
          <p:nvSpPr>
            <p:cNvPr id="21524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</p:grpSp>
      <p:grpSp>
        <p:nvGrpSpPr>
          <p:cNvPr id="21508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21521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endParaRPr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</p:grpSp>
      <p:grpSp>
        <p:nvGrpSpPr>
          <p:cNvPr id="21509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21519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21520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endParaRPr>
            </a:p>
          </p:txBody>
        </p:sp>
      </p:grpSp>
      <p:grpSp>
        <p:nvGrpSpPr>
          <p:cNvPr id="21510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21517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endParaRPr>
            </a:p>
          </p:txBody>
        </p:sp>
        <p:sp>
          <p:nvSpPr>
            <p:cNvPr id="21518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2" name="Rechthoek 1"/>
          <p:cNvSpPr/>
          <p:nvPr/>
        </p:nvSpPr>
        <p:spPr>
          <a:xfrm>
            <a:off x="5392738" y="4846638"/>
            <a:ext cx="3332162" cy="26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http://commons.wikimedia.org/wiki/File:Treaty.jpg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1" name="Groep 27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0" name="Rechte verbindingslijn 29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File:Main ingredients (418544297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6200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23574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575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23555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23572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573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23556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23570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23557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3569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3558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23566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567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</a:p>
        </p:txBody>
      </p:sp>
      <p:sp>
        <p:nvSpPr>
          <p:cNvPr id="2" name="Rechthoek 1"/>
          <p:cNvSpPr/>
          <p:nvPr/>
        </p:nvSpPr>
        <p:spPr>
          <a:xfrm>
            <a:off x="4500563" y="4908550"/>
            <a:ext cx="4643437" cy="24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http://commons.wikimedia.org/wiki/File:Main_ingredients_(4185442972).jpg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5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 txBox="1">
            <a:spLocks noGrp="1"/>
          </p:cNvSpPr>
          <p:nvPr/>
        </p:nvSpPr>
        <p:spPr bwMode="auto">
          <a:xfrm>
            <a:off x="8534400" y="9144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eaLnBrk="0" hangingPunct="0"/>
            <a:fld id="{B16A541D-4A74-4E9A-9F38-C731C25E8A87}" type="slidenum">
              <a:rPr lang="en-US" sz="8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eaLnBrk="0" hangingPunct="0"/>
              <a:t>9</a:t>
            </a:fld>
            <a:endParaRPr lang="en-US" sz="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5602" name="Group 30"/>
          <p:cNvGrpSpPr>
            <a:grpSpLocks/>
          </p:cNvGrpSpPr>
          <p:nvPr/>
        </p:nvGrpSpPr>
        <p:grpSpPr bwMode="auto">
          <a:xfrm>
            <a:off x="53975" y="1436688"/>
            <a:ext cx="4878388" cy="690562"/>
            <a:chOff x="79" y="1207"/>
            <a:chExt cx="3073" cy="579"/>
          </a:xfrm>
        </p:grpSpPr>
        <p:sp>
          <p:nvSpPr>
            <p:cNvPr id="25623" name="Oval 12"/>
            <p:cNvSpPr>
              <a:spLocks noChangeArrowheads="1"/>
            </p:cNvSpPr>
            <p:nvPr/>
          </p:nvSpPr>
          <p:spPr bwMode="auto">
            <a:xfrm>
              <a:off x="1020" y="1207"/>
              <a:ext cx="2132" cy="579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5624" name="Text Box 16"/>
            <p:cNvSpPr txBox="1">
              <a:spLocks noChangeArrowheads="1"/>
            </p:cNvSpPr>
            <p:nvPr/>
          </p:nvSpPr>
          <p:spPr bwMode="auto">
            <a:xfrm>
              <a:off x="79" y="1246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</a:p>
          </p:txBody>
        </p:sp>
      </p:grpSp>
      <p:grpSp>
        <p:nvGrpSpPr>
          <p:cNvPr id="25603" name="Group 31"/>
          <p:cNvGrpSpPr>
            <a:grpSpLocks/>
          </p:cNvGrpSpPr>
          <p:nvPr/>
        </p:nvGrpSpPr>
        <p:grpSpPr bwMode="auto">
          <a:xfrm>
            <a:off x="61913" y="2149475"/>
            <a:ext cx="4860925" cy="688975"/>
            <a:chOff x="90" y="1797"/>
            <a:chExt cx="3062" cy="579"/>
          </a:xfrm>
        </p:grpSpPr>
        <p:sp>
          <p:nvSpPr>
            <p:cNvPr id="25621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2132" cy="57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5622" name="Text Box 17"/>
            <p:cNvSpPr txBox="1">
              <a:spLocks noChangeArrowheads="1"/>
            </p:cNvSpPr>
            <p:nvPr/>
          </p:nvSpPr>
          <p:spPr bwMode="auto">
            <a:xfrm>
              <a:off x="90" y="1856"/>
              <a:ext cx="10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</p:grpSp>
      <p:grpSp>
        <p:nvGrpSpPr>
          <p:cNvPr id="25604" name="Group 34"/>
          <p:cNvGrpSpPr>
            <a:grpSpLocks/>
          </p:cNvGrpSpPr>
          <p:nvPr/>
        </p:nvGrpSpPr>
        <p:grpSpPr bwMode="auto">
          <a:xfrm>
            <a:off x="61913" y="4287838"/>
            <a:ext cx="4860925" cy="688975"/>
            <a:chOff x="68" y="3612"/>
            <a:chExt cx="3062" cy="579"/>
          </a:xfrm>
        </p:grpSpPr>
        <p:sp>
          <p:nvSpPr>
            <p:cNvPr id="25619" name="Oval 15"/>
            <p:cNvSpPr>
              <a:spLocks noChangeArrowheads="1"/>
            </p:cNvSpPr>
            <p:nvPr/>
          </p:nvSpPr>
          <p:spPr bwMode="auto">
            <a:xfrm>
              <a:off x="998" y="3612"/>
              <a:ext cx="2132" cy="579"/>
            </a:xfrm>
            <a:prstGeom prst="ellipse">
              <a:avLst/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68" y="379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</p:grpSp>
      <p:grpSp>
        <p:nvGrpSpPr>
          <p:cNvPr id="25605" name="Group 33"/>
          <p:cNvGrpSpPr>
            <a:grpSpLocks/>
          </p:cNvGrpSpPr>
          <p:nvPr/>
        </p:nvGrpSpPr>
        <p:grpSpPr bwMode="auto">
          <a:xfrm>
            <a:off x="61913" y="3575050"/>
            <a:ext cx="4860925" cy="688975"/>
            <a:chOff x="68" y="3022"/>
            <a:chExt cx="3062" cy="579"/>
          </a:xfrm>
        </p:grpSpPr>
        <p:sp>
          <p:nvSpPr>
            <p:cNvPr id="25617" name="Text Box 18"/>
            <p:cNvSpPr txBox="1">
              <a:spLocks noChangeArrowheads="1"/>
            </p:cNvSpPr>
            <p:nvPr/>
          </p:nvSpPr>
          <p:spPr bwMode="auto">
            <a:xfrm>
              <a:off x="68" y="3158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5618" name="Oval 28"/>
            <p:cNvSpPr>
              <a:spLocks noChangeArrowheads="1"/>
            </p:cNvSpPr>
            <p:nvPr/>
          </p:nvSpPr>
          <p:spPr bwMode="auto">
            <a:xfrm>
              <a:off x="998" y="3022"/>
              <a:ext cx="2132" cy="579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5606" name="Group 32"/>
          <p:cNvGrpSpPr>
            <a:grpSpLocks/>
          </p:cNvGrpSpPr>
          <p:nvPr/>
        </p:nvGrpSpPr>
        <p:grpSpPr bwMode="auto">
          <a:xfrm>
            <a:off x="61913" y="2862263"/>
            <a:ext cx="4860925" cy="688975"/>
            <a:chOff x="68" y="2408"/>
            <a:chExt cx="3062" cy="579"/>
          </a:xfrm>
        </p:grpSpPr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998" y="2408"/>
              <a:ext cx="2132" cy="579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5616" name="Text Box 29"/>
            <p:cNvSpPr txBox="1">
              <a:spLocks noChangeArrowheads="1"/>
            </p:cNvSpPr>
            <p:nvPr/>
          </p:nvSpPr>
          <p:spPr bwMode="auto">
            <a:xfrm>
              <a:off x="68" y="2523"/>
              <a:ext cx="10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0975" indent="-180975">
                <a:spcBef>
                  <a:spcPct val="50000"/>
                </a:spcBef>
              </a:pPr>
              <a:r>
                <a:rPr lang="nl-NL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</p:grp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708400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</a:p>
          <a:p>
            <a:pPr marL="180975" indent="-180975"/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relations</a:t>
            </a:r>
          </a:p>
        </p:txBody>
      </p:sp>
      <p:grpSp>
        <p:nvGrpSpPr>
          <p:cNvPr id="25610" name="Groep 27"/>
          <p:cNvGrpSpPr>
            <a:grpSpLocks/>
          </p:cNvGrpSpPr>
          <p:nvPr/>
        </p:nvGrpSpPr>
        <p:grpSpPr bwMode="auto">
          <a:xfrm>
            <a:off x="6615113" y="4217988"/>
            <a:ext cx="1516062" cy="696912"/>
            <a:chOff x="6615066" y="4217868"/>
            <a:chExt cx="1516652" cy="697693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0" name="Rechte verbindingslijn 29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File:Mariage finitzer 1935.jpg"/>
          <p:cNvPicPr>
            <a:picLocks noChangeAspect="1" noChangeArrowheads="1"/>
          </p:cNvPicPr>
          <p:nvPr/>
        </p:nvPicPr>
        <p:blipFill>
          <a:blip r:embed="rId4" cstate="print"/>
          <a:srcRect l="3978" t="1840" r="3214" b="4417"/>
          <a:stretch>
            <a:fillRect/>
          </a:stretch>
        </p:blipFill>
        <p:spPr bwMode="auto">
          <a:xfrm>
            <a:off x="5943600" y="-63500"/>
            <a:ext cx="32004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 rot="16200000">
            <a:off x="6691313" y="2247900"/>
            <a:ext cx="4572000" cy="26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http://commons.wikimedia.org/wiki/File:Mariage_finitzer_1935.jpg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628900" y="1447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formulate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908175" y="22098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/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entities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5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830</Words>
  <Application>Microsoft Office PowerPoint</Application>
  <PresentationFormat>On-screen Show (16:9)</PresentationFormat>
  <Paragraphs>421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core Course on Modeling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TU/e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46</cp:revision>
  <dcterms:created xsi:type="dcterms:W3CDTF">2013-05-16T11:19:57Z</dcterms:created>
  <dcterms:modified xsi:type="dcterms:W3CDTF">2013-08-08T12:11:18Z</dcterms:modified>
</cp:coreProperties>
</file>